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media/image1.png" ContentType="image/png"/>
  <Override PartName="/ppt/media/image9.png" ContentType="image/png"/>
  <Override PartName="/ppt/media/image75.png" ContentType="image/png"/>
  <Override PartName="/ppt/media/image58.png" ContentType="image/png"/>
  <Override PartName="/ppt/media/image130.png" ContentType="image/png"/>
  <Override PartName="/ppt/media/image2.png" ContentType="image/png"/>
  <Override PartName="/ppt/media/image59.png" ContentType="image/png"/>
  <Override PartName="/ppt/media/image131.png" ContentType="image/png"/>
  <Override PartName="/ppt/media/image3.png" ContentType="image/png"/>
  <Override PartName="/ppt/media/image6.jpeg" ContentType="image/jpeg"/>
  <Override PartName="/ppt/media/image21.png" ContentType="image/pn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10.jpeg" ContentType="image/jpeg"/>
  <Override PartName="/ppt/media/image56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0.png" ContentType="image/png"/>
  <Override PartName="/ppt/media/image28.png" ContentType="image/png"/>
  <Override PartName="/ppt/media/image101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jpeg" ContentType="image/jpeg"/>
  <Override PartName="/ppt/media/image5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110.png" ContentType="image/png"/>
  <Override PartName="/ppt/media/image38.png" ContentType="image/png"/>
  <Override PartName="/ppt/media/image111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57.wmf" ContentType="image/x-wmf"/>
  <Override PartName="/ppt/media/image46.png" ContentType="image/png"/>
  <Override PartName="/ppt/media/image47.png" ContentType="image/png"/>
  <Override PartName="/ppt/media/image48.png" ContentType="image/png"/>
  <Override PartName="/ppt/media/image120.png" ContentType="image/png"/>
  <Override PartName="/ppt/media/image55.jpeg" ContentType="image/jpeg"/>
  <Override PartName="/ppt/media/image49.png" ContentType="image/png"/>
  <Override PartName="/ppt/media/image121.png" ContentType="image/png"/>
  <Override PartName="/ppt/media/image50.png" ContentType="image/png"/>
  <Override PartName="/ppt/media/image51.png" ContentType="image/png"/>
  <Override PartName="/ppt/media/image53.png" ContentType="image/png"/>
  <Override PartName="/ppt/media/image54.png" ContentType="image/png"/>
  <Override PartName="/ppt/media/image66.wmf" ContentType="image/x-wmf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7.jpeg" ContentType="image/jpeg"/>
  <Override PartName="/ppt/media/image118.png" ContentType="image/png"/>
  <Override PartName="/ppt/media/image68.png" ContentType="image/png"/>
  <Override PartName="/ppt/media/image140.png" ContentType="image/png"/>
  <Override PartName="/ppt/media/image69.png" ContentType="image/png"/>
  <Override PartName="/ppt/media/image141.png" ContentType="image/png"/>
  <Override PartName="/ppt/media/image72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150.png" ContentType="image/png"/>
  <Override PartName="/ppt/media/image79.png" ContentType="image/png"/>
  <Override PartName="/ppt/media/image151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160.png" ContentType="image/png"/>
  <Override PartName="/ppt/media/image89.png" ContentType="image/png"/>
  <Override PartName="/ppt/media/image161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170.png" ContentType="image/png"/>
  <Override PartName="/ppt/media/image99.png" ContentType="image/png"/>
  <Override PartName="/ppt/media/image171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15.png" ContentType="image/png"/>
  <Override PartName="/ppt/media/image116.png" ContentType="image/png"/>
  <Override PartName="/ppt/media/image117.png" ContentType="image/png"/>
  <Override PartName="/ppt/media/image119.png" ContentType="image/png"/>
  <Override PartName="/ppt/media/image122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6.png" ContentType="image/png"/>
  <Override PartName="/ppt/media/image127.png" ContentType="image/png"/>
  <Override PartName="/ppt/media/image128.png" ContentType="image/png"/>
  <Override PartName="/ppt/media/image129.png" ContentType="image/png"/>
  <Override PartName="/ppt/media/image132.png" ContentType="image/png"/>
  <Override PartName="/ppt/media/image133.png" ContentType="image/png"/>
  <Override PartName="/ppt/media/image134.png" ContentType="image/png"/>
  <Override PartName="/ppt/media/image135.png" ContentType="image/png"/>
  <Override PartName="/ppt/media/image136.png" ContentType="image/png"/>
  <Override PartName="/ppt/media/image137.png" ContentType="image/png"/>
  <Override PartName="/ppt/media/image138.png" ContentType="image/png"/>
  <Override PartName="/ppt/media/image139.png" ContentType="image/png"/>
  <Override PartName="/ppt/media/image142.png" ContentType="image/png"/>
  <Override PartName="/ppt/media/image143.png" ContentType="image/png"/>
  <Override PartName="/ppt/media/image144.png" ContentType="image/png"/>
  <Override PartName="/ppt/media/image145.png" ContentType="image/png"/>
  <Override PartName="/ppt/media/image146.png" ContentType="image/png"/>
  <Override PartName="/ppt/media/image147.png" ContentType="image/png"/>
  <Override PartName="/ppt/media/image148.png" ContentType="image/png"/>
  <Override PartName="/ppt/media/image149.png" ContentType="image/png"/>
  <Override PartName="/ppt/media/image152.png" ContentType="image/png"/>
  <Override PartName="/ppt/media/image153.png" ContentType="image/png"/>
  <Override PartName="/ppt/media/image154.png" ContentType="image/png"/>
  <Override PartName="/ppt/media/image155.png" ContentType="image/png"/>
  <Override PartName="/ppt/media/image156.png" ContentType="image/png"/>
  <Override PartName="/ppt/media/image157.png" ContentType="image/png"/>
  <Override PartName="/ppt/media/image158.png" ContentType="image/png"/>
  <Override PartName="/ppt/media/image159.png" ContentType="image/png"/>
  <Override PartName="/ppt/media/image162.png" ContentType="image/png"/>
  <Override PartName="/ppt/media/image163.png" ContentType="image/png"/>
  <Override PartName="/ppt/media/image164.png" ContentType="image/png"/>
  <Override PartName="/ppt/media/image165.png" ContentType="image/png"/>
  <Override PartName="/ppt/media/image166.png" ContentType="image/png"/>
  <Override PartName="/ppt/media/image167.png" ContentType="image/png"/>
  <Override PartName="/ppt/media/image168.png" ContentType="image/png"/>
  <Override PartName="/ppt/media/image169.png" ContentType="image/png"/>
  <Override PartName="/ppt/media/image172.png" ContentType="image/png"/>
  <Override PartName="/ppt/media/image173.png" ContentType="image/png"/>
  <Override PartName="/ppt/media/image174.png" ContentType="image/png"/>
  <Override PartName="/ppt/media/image175.png" ContentType="image/png"/>
  <Override PartName="/ppt/media/image176.png" ContentType="image/png"/>
  <Override PartName="/ppt/media/image177.png" ContentType="image/png"/>
  <Override PartName="/ppt/media/image178.png" ContentType="image/png"/>
  <Override PartName="/ppt/media/image179.png" ContentType="image/png"/>
  <Override PartName="/ppt/media/image180.png" ContentType="image/png"/>
  <Override PartName="/ppt/media/image181.png" ContentType="image/png"/>
  <Override PartName="/ppt/media/image182.png" ContentType="image/png"/>
  <Override PartName="/ppt/media/image183.png" ContentType="image/png"/>
  <Override PartName="/ppt/media/image184.png" ContentType="image/png"/>
  <Override PartName="/ppt/media/image185.png" ContentType="image/png"/>
  <Override PartName="/ppt/media/image186.png" ContentType="image/png"/>
  <Override PartName="/ppt/media/image187.png" ContentType="image/png"/>
  <Override PartName="/ppt/media/image188.png" ContentType="image/png"/>
  <Override PartName="/ppt/media/image189.png" ContentType="image/png"/>
  <Override PartName="/ppt/media/image190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3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957E-846A-4E6A-8DA1-9B3F2C9EDA21}" type="doc">
      <dgm:prSet loTypeId="urn:microsoft.com/office/officeart/2005/8/layout/chevron1" loCatId="process" qsTypeId="urn:microsoft.com/office/officeart/2005/8/quickstyle/simple4" qsCatId="simple" csTypeId="urn:microsoft.com/office/officeart/2005/8/colors/accent1_3" csCatId="accent1" phldr="1"/>
      <dgm:spPr/>
    </dgm:pt>
    <dgm:pt modelId="{DC0B8D7F-69E1-410F-A8BA-AD74AAD6419E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Cálculo do Faturamento</a:t>
          </a:r>
          <a:endParaRPr lang="pt-BR" sz="1200" b="1" dirty="0">
            <a:solidFill>
              <a:schemeClr val="tx1"/>
            </a:solidFill>
          </a:endParaRPr>
        </a:p>
      </dgm:t>
    </dgm:pt>
    <dgm:pt modelId="{76A484D4-AA8E-441C-B2BF-FC3ED53694F7}" type="parTrans" cxnId="{342C7AA0-2525-48FC-A22E-A14359D3D0C8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4E55CD14-A5B2-46CA-8388-263B6E98BB5A}" type="sibTrans" cxnId="{342C7AA0-2525-48FC-A22E-A14359D3D0C8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206C6188-1957-4542-AF3F-AE5B7C0FADAA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Impressão da Fatura</a:t>
          </a:r>
          <a:endParaRPr lang="pt-BR" sz="1200" b="1" dirty="0">
            <a:solidFill>
              <a:schemeClr val="tx1"/>
            </a:solidFill>
          </a:endParaRPr>
        </a:p>
      </dgm:t>
    </dgm:pt>
    <dgm:pt modelId="{67702B03-57E5-48A8-BC68-9A53F8A69550}" type="parTrans" cxnId="{AB3CE155-D821-4818-9581-6C3B2C198499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46CAD694-8CD4-42DD-A4F8-FE7B2DB61F97}" type="sibTrans" cxnId="{AB3CE155-D821-4818-9581-6C3B2C198499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062A007F-543A-4CA4-9830-75B797005C26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Entrega da Fatura</a:t>
          </a:r>
          <a:endParaRPr lang="pt-BR" sz="1200" b="1" dirty="0">
            <a:solidFill>
              <a:schemeClr val="tx1"/>
            </a:solidFill>
          </a:endParaRPr>
        </a:p>
      </dgm:t>
    </dgm:pt>
    <dgm:pt modelId="{6583DB9D-E694-47CA-95CE-F78611B0ADEC}" type="parTrans" cxnId="{CD64E9E6-29CC-404C-96FF-6EDD91E75727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0B0A8250-0A99-4893-8DF9-B9D4150F1DD1}" type="sibTrans" cxnId="{CD64E9E6-29CC-404C-96FF-6EDD91E75727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A05B8BF3-5D4D-4B7B-B8F9-E83F70465ABC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Registro e Leitura</a:t>
          </a:r>
          <a:endParaRPr lang="pt-BR" sz="1200" b="1" dirty="0">
            <a:solidFill>
              <a:schemeClr val="tx1"/>
            </a:solidFill>
          </a:endParaRPr>
        </a:p>
      </dgm:t>
    </dgm:pt>
    <dgm:pt modelId="{569687B8-91CC-48D6-A6C4-07A5D9B946DA}" type="parTrans" cxnId="{8B7A9007-910F-4FC4-9887-583301930349}">
      <dgm:prSet/>
      <dgm:spPr/>
      <dgm:t>
        <a:bodyPr/>
        <a:lstStyle/>
        <a:p>
          <a:endParaRPr lang="pt-BR" sz="1600"/>
        </a:p>
      </dgm:t>
    </dgm:pt>
    <dgm:pt modelId="{A69E9F0D-69A6-4811-914F-4B6B64846D4D}" type="sibTrans" cxnId="{8B7A9007-910F-4FC4-9887-583301930349}">
      <dgm:prSet/>
      <dgm:spPr/>
      <dgm:t>
        <a:bodyPr/>
        <a:lstStyle/>
        <a:p>
          <a:endParaRPr lang="pt-BR" sz="1600"/>
        </a:p>
      </dgm:t>
    </dgm:pt>
    <dgm:pt modelId="{FB04BE1B-6736-4576-BEDF-63FD24159FE0}" type="pres">
      <dgm:prSet presAssocID="{01BC957E-846A-4E6A-8DA1-9B3F2C9EDA21}" presName="Name0" presStyleCnt="0">
        <dgm:presLayoutVars>
          <dgm:dir/>
          <dgm:animLvl val="lvl"/>
          <dgm:resizeHandles val="exact"/>
        </dgm:presLayoutVars>
      </dgm:prSet>
      <dgm:spPr/>
    </dgm:pt>
    <dgm:pt modelId="{4D91AA74-611F-446E-B9E2-48ED39AFD3D7}" type="pres">
      <dgm:prSet presAssocID="{A05B8BF3-5D4D-4B7B-B8F9-E83F70465AB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CF40AF-D664-40C6-91BE-74876027EC8C}" type="pres">
      <dgm:prSet presAssocID="{A69E9F0D-69A6-4811-914F-4B6B64846D4D}" presName="parTxOnlySpace" presStyleCnt="0"/>
      <dgm:spPr/>
    </dgm:pt>
    <dgm:pt modelId="{28D6149F-0136-4D18-B77B-5759C66598A0}" type="pres">
      <dgm:prSet presAssocID="{DC0B8D7F-69E1-410F-A8BA-AD74AAD6419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4D79AF-C0A0-478A-819B-FC717DFA78D7}" type="pres">
      <dgm:prSet presAssocID="{4E55CD14-A5B2-46CA-8388-263B6E98BB5A}" presName="parTxOnlySpace" presStyleCnt="0"/>
      <dgm:spPr/>
    </dgm:pt>
    <dgm:pt modelId="{22ACDA44-948B-4A3F-8E84-8FF6573AEC80}" type="pres">
      <dgm:prSet presAssocID="{206C6188-1957-4542-AF3F-AE5B7C0FADA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309201-248A-46A8-B676-E8DA03536DB3}" type="pres">
      <dgm:prSet presAssocID="{46CAD694-8CD4-42DD-A4F8-FE7B2DB61F97}" presName="parTxOnlySpace" presStyleCnt="0"/>
      <dgm:spPr/>
    </dgm:pt>
    <dgm:pt modelId="{D95C5395-7144-4B78-A027-AC8CB1BE4C9D}" type="pres">
      <dgm:prSet presAssocID="{062A007F-543A-4CA4-9830-75B797005C2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D2D629-1785-461A-B5DB-6C2FC3C4AFDC}" type="presOf" srcId="{01BC957E-846A-4E6A-8DA1-9B3F2C9EDA21}" destId="{FB04BE1B-6736-4576-BEDF-63FD24159FE0}" srcOrd="0" destOrd="0" presId="urn:microsoft.com/office/officeart/2005/8/layout/chevron1"/>
    <dgm:cxn modelId="{28A1DFDB-FA68-47EE-9384-E517E3DD573B}" type="presOf" srcId="{A05B8BF3-5D4D-4B7B-B8F9-E83F70465ABC}" destId="{4D91AA74-611F-446E-B9E2-48ED39AFD3D7}" srcOrd="0" destOrd="0" presId="urn:microsoft.com/office/officeart/2005/8/layout/chevron1"/>
    <dgm:cxn modelId="{AB3CE155-D821-4818-9581-6C3B2C198499}" srcId="{01BC957E-846A-4E6A-8DA1-9B3F2C9EDA21}" destId="{206C6188-1957-4542-AF3F-AE5B7C0FADAA}" srcOrd="2" destOrd="0" parTransId="{67702B03-57E5-48A8-BC68-9A53F8A69550}" sibTransId="{46CAD694-8CD4-42DD-A4F8-FE7B2DB61F97}"/>
    <dgm:cxn modelId="{4067CE8E-BF32-429A-A42E-F072FD2FBFBD}" type="presOf" srcId="{206C6188-1957-4542-AF3F-AE5B7C0FADAA}" destId="{22ACDA44-948B-4A3F-8E84-8FF6573AEC80}" srcOrd="0" destOrd="0" presId="urn:microsoft.com/office/officeart/2005/8/layout/chevron1"/>
    <dgm:cxn modelId="{342C7AA0-2525-48FC-A22E-A14359D3D0C8}" srcId="{01BC957E-846A-4E6A-8DA1-9B3F2C9EDA21}" destId="{DC0B8D7F-69E1-410F-A8BA-AD74AAD6419E}" srcOrd="1" destOrd="0" parTransId="{76A484D4-AA8E-441C-B2BF-FC3ED53694F7}" sibTransId="{4E55CD14-A5B2-46CA-8388-263B6E98BB5A}"/>
    <dgm:cxn modelId="{47574C5E-0A8F-45BA-A280-0D402D6E3A6A}" type="presOf" srcId="{062A007F-543A-4CA4-9830-75B797005C26}" destId="{D95C5395-7144-4B78-A027-AC8CB1BE4C9D}" srcOrd="0" destOrd="0" presId="urn:microsoft.com/office/officeart/2005/8/layout/chevron1"/>
    <dgm:cxn modelId="{CD64E9E6-29CC-404C-96FF-6EDD91E75727}" srcId="{01BC957E-846A-4E6A-8DA1-9B3F2C9EDA21}" destId="{062A007F-543A-4CA4-9830-75B797005C26}" srcOrd="3" destOrd="0" parTransId="{6583DB9D-E694-47CA-95CE-F78611B0ADEC}" sibTransId="{0B0A8250-0A99-4893-8DF9-B9D4150F1DD1}"/>
    <dgm:cxn modelId="{8B7A9007-910F-4FC4-9887-583301930349}" srcId="{01BC957E-846A-4E6A-8DA1-9B3F2C9EDA21}" destId="{A05B8BF3-5D4D-4B7B-B8F9-E83F70465ABC}" srcOrd="0" destOrd="0" parTransId="{569687B8-91CC-48D6-A6C4-07A5D9B946DA}" sibTransId="{A69E9F0D-69A6-4811-914F-4B6B64846D4D}"/>
    <dgm:cxn modelId="{95B91640-7CE8-45C4-937D-A50279BDFC5D}" type="presOf" srcId="{DC0B8D7F-69E1-410F-A8BA-AD74AAD6419E}" destId="{28D6149F-0136-4D18-B77B-5759C66598A0}" srcOrd="0" destOrd="0" presId="urn:microsoft.com/office/officeart/2005/8/layout/chevron1"/>
    <dgm:cxn modelId="{14ABF9EE-5B40-4341-9784-E705B355643D}" type="presParOf" srcId="{FB04BE1B-6736-4576-BEDF-63FD24159FE0}" destId="{4D91AA74-611F-446E-B9E2-48ED39AFD3D7}" srcOrd="0" destOrd="0" presId="urn:microsoft.com/office/officeart/2005/8/layout/chevron1"/>
    <dgm:cxn modelId="{1B03726A-5551-4687-868B-FFE867079CBC}" type="presParOf" srcId="{FB04BE1B-6736-4576-BEDF-63FD24159FE0}" destId="{F0CF40AF-D664-40C6-91BE-74876027EC8C}" srcOrd="1" destOrd="0" presId="urn:microsoft.com/office/officeart/2005/8/layout/chevron1"/>
    <dgm:cxn modelId="{0BF9AFD3-61F3-47FD-A820-C339A268B35A}" type="presParOf" srcId="{FB04BE1B-6736-4576-BEDF-63FD24159FE0}" destId="{28D6149F-0136-4D18-B77B-5759C66598A0}" srcOrd="2" destOrd="0" presId="urn:microsoft.com/office/officeart/2005/8/layout/chevron1"/>
    <dgm:cxn modelId="{7B08F9DD-C6FB-4BC1-9A9C-1611F99E15CD}" type="presParOf" srcId="{FB04BE1B-6736-4576-BEDF-63FD24159FE0}" destId="{724D79AF-C0A0-478A-819B-FC717DFA78D7}" srcOrd="3" destOrd="0" presId="urn:microsoft.com/office/officeart/2005/8/layout/chevron1"/>
    <dgm:cxn modelId="{66AFFF40-60DC-4DA4-B5ED-FA72839E3446}" type="presParOf" srcId="{FB04BE1B-6736-4576-BEDF-63FD24159FE0}" destId="{22ACDA44-948B-4A3F-8E84-8FF6573AEC80}" srcOrd="4" destOrd="0" presId="urn:microsoft.com/office/officeart/2005/8/layout/chevron1"/>
    <dgm:cxn modelId="{39E76F9D-BFFF-45DD-90D8-10062E0E4E8A}" type="presParOf" srcId="{FB04BE1B-6736-4576-BEDF-63FD24159FE0}" destId="{D2309201-248A-46A8-B676-E8DA03536DB3}" srcOrd="5" destOrd="0" presId="urn:microsoft.com/office/officeart/2005/8/layout/chevron1"/>
    <dgm:cxn modelId="{8F34B82B-379F-4C86-86F3-65A13142F8C6}" type="presParOf" srcId="{FB04BE1B-6736-4576-BEDF-63FD24159FE0}" destId="{D95C5395-7144-4B78-A027-AC8CB1BE4C9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BC957E-846A-4E6A-8DA1-9B3F2C9EDA21}" type="doc">
      <dgm:prSet loTypeId="urn:microsoft.com/office/officeart/2005/8/layout/process1" loCatId="process" qsTypeId="urn:microsoft.com/office/officeart/2005/8/quickstyle/simple4" qsCatId="simple" csTypeId="urn:microsoft.com/office/officeart/2005/8/colors/accent2_3" csCatId="accent2" phldr="1"/>
      <dgm:spPr/>
    </dgm:pt>
    <dgm:pt modelId="{DC0B8D7F-69E1-410F-A8BA-AD74AAD6419E}">
      <dgm:prSet phldrT="[Texto]" custT="1"/>
      <dgm:spPr/>
      <dgm:t>
        <a:bodyPr/>
        <a:lstStyle/>
        <a:p>
          <a:r>
            <a:rPr lang="pt-BR" sz="1400" b="1" smtClean="0"/>
            <a:t>Monopólio dos Correios</a:t>
          </a:r>
          <a:endParaRPr lang="pt-BR" sz="1400" b="1" dirty="0"/>
        </a:p>
      </dgm:t>
    </dgm:pt>
    <dgm:pt modelId="{76A484D4-AA8E-441C-B2BF-FC3ED53694F7}" type="parTrans" cxnId="{342C7AA0-2525-48FC-A22E-A14359D3D0C8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4E55CD14-A5B2-46CA-8388-263B6E98BB5A}" type="sibTrans" cxnId="{342C7AA0-2525-48FC-A22E-A14359D3D0C8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062A007F-543A-4CA4-9830-75B797005C26}">
      <dgm:prSet phldrT="[Texto]" custT="1"/>
      <dgm:spPr/>
      <dgm:t>
        <a:bodyPr/>
        <a:lstStyle/>
        <a:p>
          <a:r>
            <a:rPr lang="pt-BR" sz="1400" b="1" smtClean="0"/>
            <a:t>Aumento no custo de entrega das faturas</a:t>
          </a:r>
          <a:endParaRPr lang="pt-BR" sz="1400" b="1" dirty="0"/>
        </a:p>
      </dgm:t>
    </dgm:pt>
    <dgm:pt modelId="{6583DB9D-E694-47CA-95CE-F78611B0ADEC}" type="parTrans" cxnId="{CD64E9E6-29CC-404C-96FF-6EDD91E75727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0B0A8250-0A99-4893-8DF9-B9D4150F1DD1}" type="sibTrans" cxnId="{CD64E9E6-29CC-404C-96FF-6EDD91E75727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8DF22BCE-9379-4369-AC78-E38571083338}" type="pres">
      <dgm:prSet presAssocID="{01BC957E-846A-4E6A-8DA1-9B3F2C9EDA21}" presName="Name0" presStyleCnt="0">
        <dgm:presLayoutVars>
          <dgm:dir/>
          <dgm:resizeHandles val="exact"/>
        </dgm:presLayoutVars>
      </dgm:prSet>
      <dgm:spPr/>
    </dgm:pt>
    <dgm:pt modelId="{5BC74491-6602-496C-810B-FC030F87682E}" type="pres">
      <dgm:prSet presAssocID="{DC0B8D7F-69E1-410F-A8BA-AD74AAD6419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034185-B486-4596-93B7-5F435FCAA3B2}" type="pres">
      <dgm:prSet presAssocID="{4E55CD14-A5B2-46CA-8388-263B6E98BB5A}" presName="sibTrans" presStyleLbl="sibTrans2D1" presStyleIdx="0" presStyleCnt="1"/>
      <dgm:spPr/>
      <dgm:t>
        <a:bodyPr/>
        <a:lstStyle/>
        <a:p>
          <a:endParaRPr lang="pt-BR"/>
        </a:p>
      </dgm:t>
    </dgm:pt>
    <dgm:pt modelId="{83BE1F5E-0DF4-4738-8EBD-89A41370F1D8}" type="pres">
      <dgm:prSet presAssocID="{4E55CD14-A5B2-46CA-8388-263B6E98BB5A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0903AF6E-88AE-44F8-98F5-A0EE3EAC7646}" type="pres">
      <dgm:prSet presAssocID="{062A007F-543A-4CA4-9830-75B797005C2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0F1878-35E9-477D-B529-E06F67EAA51D}" type="presOf" srcId="{DC0B8D7F-69E1-410F-A8BA-AD74AAD6419E}" destId="{5BC74491-6602-496C-810B-FC030F87682E}" srcOrd="0" destOrd="0" presId="urn:microsoft.com/office/officeart/2005/8/layout/process1"/>
    <dgm:cxn modelId="{29B2C030-DBA3-49ED-A42A-7DBCFD11AD6E}" type="presOf" srcId="{4E55CD14-A5B2-46CA-8388-263B6E98BB5A}" destId="{83BE1F5E-0DF4-4738-8EBD-89A41370F1D8}" srcOrd="1" destOrd="0" presId="urn:microsoft.com/office/officeart/2005/8/layout/process1"/>
    <dgm:cxn modelId="{342C7AA0-2525-48FC-A22E-A14359D3D0C8}" srcId="{01BC957E-846A-4E6A-8DA1-9B3F2C9EDA21}" destId="{DC0B8D7F-69E1-410F-A8BA-AD74AAD6419E}" srcOrd="0" destOrd="0" parTransId="{76A484D4-AA8E-441C-B2BF-FC3ED53694F7}" sibTransId="{4E55CD14-A5B2-46CA-8388-263B6E98BB5A}"/>
    <dgm:cxn modelId="{07E91991-D73B-4462-972A-3D05A8FE8AEB}" type="presOf" srcId="{062A007F-543A-4CA4-9830-75B797005C26}" destId="{0903AF6E-88AE-44F8-98F5-A0EE3EAC7646}" srcOrd="0" destOrd="0" presId="urn:microsoft.com/office/officeart/2005/8/layout/process1"/>
    <dgm:cxn modelId="{1BEC2FAC-7F26-429A-A862-F84DA6D36582}" type="presOf" srcId="{01BC957E-846A-4E6A-8DA1-9B3F2C9EDA21}" destId="{8DF22BCE-9379-4369-AC78-E38571083338}" srcOrd="0" destOrd="0" presId="urn:microsoft.com/office/officeart/2005/8/layout/process1"/>
    <dgm:cxn modelId="{8D2EF813-8F03-437C-8D71-17B6C6844466}" type="presOf" srcId="{4E55CD14-A5B2-46CA-8388-263B6E98BB5A}" destId="{54034185-B486-4596-93B7-5F435FCAA3B2}" srcOrd="0" destOrd="0" presId="urn:microsoft.com/office/officeart/2005/8/layout/process1"/>
    <dgm:cxn modelId="{CD64E9E6-29CC-404C-96FF-6EDD91E75727}" srcId="{01BC957E-846A-4E6A-8DA1-9B3F2C9EDA21}" destId="{062A007F-543A-4CA4-9830-75B797005C26}" srcOrd="1" destOrd="0" parTransId="{6583DB9D-E694-47CA-95CE-F78611B0ADEC}" sibTransId="{0B0A8250-0A99-4893-8DF9-B9D4150F1DD1}"/>
    <dgm:cxn modelId="{3A64B4F5-DE58-4CC9-98CC-AF40DCA151E1}" type="presParOf" srcId="{8DF22BCE-9379-4369-AC78-E38571083338}" destId="{5BC74491-6602-496C-810B-FC030F87682E}" srcOrd="0" destOrd="0" presId="urn:microsoft.com/office/officeart/2005/8/layout/process1"/>
    <dgm:cxn modelId="{EDA76D20-9546-4B0B-9C87-0C90E5D449B2}" type="presParOf" srcId="{8DF22BCE-9379-4369-AC78-E38571083338}" destId="{54034185-B486-4596-93B7-5F435FCAA3B2}" srcOrd="1" destOrd="0" presId="urn:microsoft.com/office/officeart/2005/8/layout/process1"/>
    <dgm:cxn modelId="{A94D7539-26CD-42F6-8D3A-485C4841D172}" type="presParOf" srcId="{54034185-B486-4596-93B7-5F435FCAA3B2}" destId="{83BE1F5E-0DF4-4738-8EBD-89A41370F1D8}" srcOrd="0" destOrd="0" presId="urn:microsoft.com/office/officeart/2005/8/layout/process1"/>
    <dgm:cxn modelId="{7EF4D4EA-2790-4638-9538-EFBDEF4F544A}" type="presParOf" srcId="{8DF22BCE-9379-4369-AC78-E38571083338}" destId="{0903AF6E-88AE-44F8-98F5-A0EE3EAC764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1AA74-611F-446E-B9E2-48ED39AFD3D7}">
      <dsp:nvSpPr>
        <dsp:cNvPr id="0" name=""/>
        <dsp:cNvSpPr/>
      </dsp:nvSpPr>
      <dsp:spPr>
        <a:xfrm>
          <a:off x="3001" y="24664"/>
          <a:ext cx="1747046" cy="69881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Registro e Leitura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352410" y="24664"/>
        <a:ext cx="1048228" cy="698818"/>
      </dsp:txXfrm>
    </dsp:sp>
    <dsp:sp modelId="{28D6149F-0136-4D18-B77B-5759C66598A0}">
      <dsp:nvSpPr>
        <dsp:cNvPr id="0" name=""/>
        <dsp:cNvSpPr/>
      </dsp:nvSpPr>
      <dsp:spPr>
        <a:xfrm>
          <a:off x="1575342" y="24664"/>
          <a:ext cx="1747046" cy="69881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Cálculo do Faturamento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1924751" y="24664"/>
        <a:ext cx="1048228" cy="698818"/>
      </dsp:txXfrm>
    </dsp:sp>
    <dsp:sp modelId="{22ACDA44-948B-4A3F-8E84-8FF6573AEC80}">
      <dsp:nvSpPr>
        <dsp:cNvPr id="0" name=""/>
        <dsp:cNvSpPr/>
      </dsp:nvSpPr>
      <dsp:spPr>
        <a:xfrm>
          <a:off x="3147684" y="24664"/>
          <a:ext cx="1747046" cy="69881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Impressão da Fatura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3497093" y="24664"/>
        <a:ext cx="1048228" cy="698818"/>
      </dsp:txXfrm>
    </dsp:sp>
    <dsp:sp modelId="{D95C5395-7144-4B78-A027-AC8CB1BE4C9D}">
      <dsp:nvSpPr>
        <dsp:cNvPr id="0" name=""/>
        <dsp:cNvSpPr/>
      </dsp:nvSpPr>
      <dsp:spPr>
        <a:xfrm>
          <a:off x="4720026" y="24664"/>
          <a:ext cx="1747046" cy="69881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Entrega da Fatura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5069435" y="24664"/>
        <a:ext cx="1048228" cy="69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4491-6602-496C-810B-FC030F87682E}">
      <dsp:nvSpPr>
        <dsp:cNvPr id="0" name=""/>
        <dsp:cNvSpPr/>
      </dsp:nvSpPr>
      <dsp:spPr>
        <a:xfrm>
          <a:off x="803" y="0"/>
          <a:ext cx="1713830" cy="845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Monopólio dos Correios</a:t>
          </a:r>
          <a:endParaRPr lang="pt-BR" sz="1400" b="1" kern="1200" dirty="0"/>
        </a:p>
      </dsp:txBody>
      <dsp:txXfrm>
        <a:off x="25556" y="24753"/>
        <a:ext cx="1664324" cy="795620"/>
      </dsp:txXfrm>
    </dsp:sp>
    <dsp:sp modelId="{54034185-B486-4596-93B7-5F435FCAA3B2}">
      <dsp:nvSpPr>
        <dsp:cNvPr id="0" name=""/>
        <dsp:cNvSpPr/>
      </dsp:nvSpPr>
      <dsp:spPr>
        <a:xfrm>
          <a:off x="1886016" y="210048"/>
          <a:ext cx="363332" cy="4250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b="1" kern="1200">
            <a:solidFill>
              <a:schemeClr val="tx1"/>
            </a:solidFill>
          </a:endParaRPr>
        </a:p>
      </dsp:txBody>
      <dsp:txXfrm>
        <a:off x="1886016" y="295054"/>
        <a:ext cx="254332" cy="255017"/>
      </dsp:txXfrm>
    </dsp:sp>
    <dsp:sp modelId="{0903AF6E-88AE-44F8-98F5-A0EE3EAC7646}">
      <dsp:nvSpPr>
        <dsp:cNvPr id="0" name=""/>
        <dsp:cNvSpPr/>
      </dsp:nvSpPr>
      <dsp:spPr>
        <a:xfrm>
          <a:off x="2400166" y="0"/>
          <a:ext cx="1713830" cy="845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Aumento no custo de entrega das faturas</a:t>
          </a:r>
          <a:endParaRPr lang="pt-BR" sz="1400" b="1" kern="1200" dirty="0"/>
        </a:p>
      </dsp:txBody>
      <dsp:txXfrm>
        <a:off x="2424919" y="24753"/>
        <a:ext cx="1664324" cy="79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2" descr="CPE_ppsimplesenergia-3"/>
          <p:cNvPicPr/>
          <p:nvPr/>
        </p:nvPicPr>
        <p:blipFill>
          <a:blip r:embed="rId2"/>
          <a:stretch/>
        </p:blipFill>
        <p:spPr>
          <a:xfrm>
            <a:off x="-19080" y="0"/>
            <a:ext cx="9162720" cy="6857640"/>
          </a:xfrm>
          <a:prstGeom prst="rect">
            <a:avLst/>
          </a:prstGeom>
          <a:ln w="9360">
            <a:noFill/>
          </a:ln>
        </p:spPr>
      </p:pic>
      <p:pic>
        <p:nvPicPr>
          <p:cNvPr id="1" name="Picture 10" descr="CPE_ppsimplesenergia"/>
          <p:cNvPicPr/>
          <p:nvPr/>
        </p:nvPicPr>
        <p:blipFill>
          <a:blip r:embed="rId3"/>
          <a:stretch/>
        </p:blipFill>
        <p:spPr>
          <a:xfrm>
            <a:off x="0" y="5183280"/>
            <a:ext cx="9143640" cy="1674360"/>
          </a:xfrm>
          <a:prstGeom prst="rect">
            <a:avLst/>
          </a:prstGeom>
          <a:ln w="936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032" descr="CPE_ppsimplesenergia-2"/>
          <p:cNvPicPr/>
          <p:nvPr/>
        </p:nvPicPr>
        <p:blipFill>
          <a:blip r:embed="rId2"/>
          <a:stretch/>
        </p:blipFill>
        <p:spPr>
          <a:xfrm>
            <a:off x="0" y="5740560"/>
            <a:ext cx="9143640" cy="1117080"/>
          </a:xfrm>
          <a:prstGeom prst="rect">
            <a:avLst/>
          </a:prstGeom>
          <a:ln w="936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sldNum"/>
          </p:nvPr>
        </p:nvSpPr>
        <p:spPr>
          <a:xfrm>
            <a:off x="3492360" y="622296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fld id="{59CD3796-20CE-4D43-A1B5-D71075F581C0}" type="slidenum">
              <a:rPr b="0" lang="pt-BR" sz="1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464847"/>
                </a:solidFill>
                <a:latin typeface="Verdana"/>
              </a:rPr>
              <a:t>Click to edit the outline text format</a:t>
            </a:r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f81bd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4f81bd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f81bd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4f81bd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4f81bd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4f81bd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f81bd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4f81bd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f81bd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4f81bd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f81bd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4f81bd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032" descr="CPE_ppsimplesenergia-2"/>
          <p:cNvPicPr/>
          <p:nvPr/>
        </p:nvPicPr>
        <p:blipFill>
          <a:blip r:embed="rId2"/>
          <a:stretch/>
        </p:blipFill>
        <p:spPr>
          <a:xfrm>
            <a:off x="0" y="5740560"/>
            <a:ext cx="9143640" cy="1117080"/>
          </a:xfrm>
          <a:prstGeom prst="rect">
            <a:avLst/>
          </a:prstGeom>
          <a:ln w="936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Clique para editar o estilo do título mestre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609480" indent="-609120">
              <a:lnSpc>
                <a:spcPct val="100000"/>
              </a:lnSpc>
              <a:spcBef>
                <a:spcPts val="320"/>
              </a:spcBef>
              <a:buClr>
                <a:srgbClr val="464847"/>
              </a:buClr>
              <a:buFont typeface="Arial"/>
              <a:buAutoNum type="arabicPeriod"/>
            </a:pPr>
            <a:r>
              <a:rPr b="0" lang="pt-BR" sz="16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Clique para editar os estilos do texto mestre</a:t>
            </a:r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  <a:p>
            <a:pPr lvl="1" marL="990720" indent="-533160">
              <a:lnSpc>
                <a:spcPct val="100000"/>
              </a:lnSpc>
              <a:spcBef>
                <a:spcPts val="561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Segundo nível</a:t>
            </a:r>
            <a:endParaRPr b="0" lang="en-US" sz="2800" spc="-1" strike="noStrike">
              <a:solidFill>
                <a:srgbClr val="4f81bd"/>
              </a:solidFill>
              <a:latin typeface="Arial"/>
            </a:endParaRPr>
          </a:p>
          <a:p>
            <a:pPr lvl="2" marL="1371600" indent="-45684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4f81bd"/>
                </a:solidFill>
                <a:latin typeface="Arial"/>
                <a:ea typeface="ヒラギノ角ゴ Pro W3"/>
              </a:rPr>
              <a:t>Terceiro nível</a:t>
            </a:r>
            <a:endParaRPr b="0" lang="en-US" sz="2400" spc="-1" strike="noStrike">
              <a:solidFill>
                <a:srgbClr val="4f81bd"/>
              </a:solidFill>
              <a:latin typeface="Arial"/>
            </a:endParaRPr>
          </a:p>
          <a:p>
            <a:pPr lvl="3" marL="1752480" indent="-38052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Quarto nível</a:t>
            </a:r>
            <a:endParaRPr b="0" lang="en-US" sz="2000" spc="-1" strike="noStrike">
              <a:solidFill>
                <a:srgbClr val="4f81bd"/>
              </a:solidFill>
              <a:latin typeface="Arial"/>
            </a:endParaRPr>
          </a:p>
          <a:p>
            <a:pPr lvl="4" marL="2209680" indent="-38052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Quinto nível</a:t>
            </a:r>
            <a:endParaRPr b="0" lang="en-US" sz="2000" spc="-1" strike="noStrike">
              <a:solidFill>
                <a:srgbClr val="4f81bd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Num"/>
          </p:nvPr>
        </p:nvSpPr>
        <p:spPr>
          <a:xfrm>
            <a:off x="3492360" y="622296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fld id="{A6EFF0D9-88B5-496C-A4CA-F61CD7731D7E}" type="slidenum">
              <a:rPr b="0" lang="pt-BR" sz="1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png"/><Relationship Id="rId3" Type="http://schemas.openxmlformats.org/officeDocument/2006/relationships/image" Target="../media/image57.wmf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6.wmf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99.png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20.png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34.png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41.png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48.png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55.png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1.png"/><Relationship Id="rId8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62.png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Relationship Id="rId8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69.png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76.png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83.png"/><Relationship Id="rId2" Type="http://schemas.openxmlformats.org/officeDocument/2006/relationships/image" Target="../media/image184.png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Relationship Id="rId6" Type="http://schemas.openxmlformats.org/officeDocument/2006/relationships/image" Target="../media/image188.png"/><Relationship Id="rId7" Type="http://schemas.openxmlformats.org/officeDocument/2006/relationships/image" Target="../media/image189.png"/><Relationship Id="rId8" Type="http://schemas.openxmlformats.org/officeDocument/2006/relationships/image" Target="../media/image190.png"/><Relationship Id="rId9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jpe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20" Type="http://schemas.openxmlformats.org/officeDocument/2006/relationships/image" Target="../media/image37.png"/><Relationship Id="rId2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1" Type="http://schemas.openxmlformats.org/officeDocument/2006/relationships/image" Target="../media/image38.png"/><Relationship Id="rId1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792000" y="898560"/>
            <a:ext cx="7378200" cy="1112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ffffff"/>
                </a:solidFill>
                <a:latin typeface="Verdana"/>
                <a:ea typeface="ＭＳ Ｐゴシック"/>
              </a:rPr>
              <a:t>OSB (Onsite Billing)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ffffff"/>
                </a:solidFill>
                <a:latin typeface="Verdana"/>
                <a:ea typeface="ＭＳ Ｐゴシック"/>
              </a:rPr>
              <a:t>Kick off do Projeto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ffffff"/>
                </a:solidFill>
                <a:latin typeface="Verdana"/>
                <a:ea typeface="ＭＳ Ｐゴシック"/>
              </a:rPr>
              <a:t>10/Abril/2012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afafa"/>
                </a:solidFill>
                <a:latin typeface="Comic Sans MS"/>
                <a:ea typeface="ＭＳ Ｐゴシック"/>
              </a:rPr>
              <a:t>DataMobility Tratamento de Dados Móveis </a:t>
            </a:r>
            <a:br/>
            <a:r>
              <a:rPr b="0" lang="pt-BR" sz="2800" spc="-1" strike="noStrike">
                <a:solidFill>
                  <a:srgbClr val="fafafa"/>
                </a:solidFill>
                <a:latin typeface="Comic Sans MS"/>
                <a:ea typeface="ＭＳ Ｐゴシック"/>
              </a:rPr>
              <a:t>Ricardo Costa Contin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AA3D3131-1AEC-44B5-ABAF-05E4EE6B696E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Agenda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457200" y="1112760"/>
            <a:ext cx="8229240" cy="228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0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O projeto OSB – On Site Billing (Visão Geral)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98cd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0098cd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0098cd"/>
                </a:solidFill>
                <a:latin typeface="Arial"/>
                <a:ea typeface="ＭＳ Ｐゴシック"/>
              </a:rPr>
              <a:t>Cronograma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Organização do projeto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Fatores críticos de sucesso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1"/>
          <p:cNvGrpSpPr/>
          <p:nvPr/>
        </p:nvGrpSpPr>
        <p:grpSpPr>
          <a:xfrm>
            <a:off x="297720" y="3172680"/>
            <a:ext cx="8600760" cy="215640"/>
            <a:chOff x="297720" y="3172680"/>
            <a:chExt cx="8600760" cy="215640"/>
          </a:xfrm>
        </p:grpSpPr>
        <p:grpSp>
          <p:nvGrpSpPr>
            <p:cNvPr id="261" name="Group 2"/>
            <p:cNvGrpSpPr/>
            <p:nvPr/>
          </p:nvGrpSpPr>
          <p:grpSpPr>
            <a:xfrm>
              <a:off x="2148840" y="3172680"/>
              <a:ext cx="6749640" cy="215640"/>
              <a:chOff x="2148840" y="3172680"/>
              <a:chExt cx="6749640" cy="215640"/>
            </a:xfrm>
          </p:grpSpPr>
          <p:sp>
            <p:nvSpPr>
              <p:cNvPr id="262" name="CustomShape 3"/>
              <p:cNvSpPr/>
              <p:nvPr/>
            </p:nvSpPr>
            <p:spPr>
              <a:xfrm>
                <a:off x="393372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3" name="CustomShape 4"/>
              <p:cNvSpPr/>
              <p:nvPr/>
            </p:nvSpPr>
            <p:spPr>
              <a:xfrm>
                <a:off x="357660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4" name="CustomShape 5"/>
              <p:cNvSpPr/>
              <p:nvPr/>
            </p:nvSpPr>
            <p:spPr>
              <a:xfrm>
                <a:off x="429084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5" name="CustomShape 6"/>
              <p:cNvSpPr/>
              <p:nvPr/>
            </p:nvSpPr>
            <p:spPr>
              <a:xfrm>
                <a:off x="464760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6" name="CustomShape 7"/>
              <p:cNvSpPr/>
              <p:nvPr/>
            </p:nvSpPr>
            <p:spPr>
              <a:xfrm>
                <a:off x="500472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7" name="CustomShape 8"/>
              <p:cNvSpPr/>
              <p:nvPr/>
            </p:nvSpPr>
            <p:spPr>
              <a:xfrm>
                <a:off x="643284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8" name="CustomShape 9"/>
              <p:cNvSpPr/>
              <p:nvPr/>
            </p:nvSpPr>
            <p:spPr>
              <a:xfrm>
                <a:off x="536184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9" name="CustomShape 10"/>
              <p:cNvSpPr/>
              <p:nvPr/>
            </p:nvSpPr>
            <p:spPr>
              <a:xfrm>
                <a:off x="678960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0" name="CustomShape 11"/>
              <p:cNvSpPr/>
              <p:nvPr/>
            </p:nvSpPr>
            <p:spPr>
              <a:xfrm>
                <a:off x="750384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1" name="CustomShape 12"/>
              <p:cNvSpPr/>
              <p:nvPr/>
            </p:nvSpPr>
            <p:spPr>
              <a:xfrm>
                <a:off x="786060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2" name="CustomShape 13"/>
              <p:cNvSpPr/>
              <p:nvPr/>
            </p:nvSpPr>
            <p:spPr>
              <a:xfrm>
                <a:off x="821772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3" name="CustomShape 14"/>
              <p:cNvSpPr/>
              <p:nvPr/>
            </p:nvSpPr>
            <p:spPr>
              <a:xfrm>
                <a:off x="214884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4" name="CustomShape 15"/>
              <p:cNvSpPr/>
              <p:nvPr/>
            </p:nvSpPr>
            <p:spPr>
              <a:xfrm>
                <a:off x="250560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5" name="CustomShape 16"/>
              <p:cNvSpPr/>
              <p:nvPr/>
            </p:nvSpPr>
            <p:spPr>
              <a:xfrm>
                <a:off x="286272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6" name="CustomShape 17"/>
              <p:cNvSpPr/>
              <p:nvPr/>
            </p:nvSpPr>
            <p:spPr>
              <a:xfrm>
                <a:off x="321984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7" name="CustomShape 18"/>
              <p:cNvSpPr/>
              <p:nvPr/>
            </p:nvSpPr>
            <p:spPr>
              <a:xfrm>
                <a:off x="857484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8" name="CustomShape 19"/>
              <p:cNvSpPr/>
              <p:nvPr/>
            </p:nvSpPr>
            <p:spPr>
              <a:xfrm>
                <a:off x="571860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9" name="CustomShape 20"/>
              <p:cNvSpPr/>
              <p:nvPr/>
            </p:nvSpPr>
            <p:spPr>
              <a:xfrm>
                <a:off x="607572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0" name="CustomShape 21"/>
              <p:cNvSpPr/>
              <p:nvPr/>
            </p:nvSpPr>
            <p:spPr>
              <a:xfrm>
                <a:off x="7146720" y="31726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81" name="CustomShape 22"/>
            <p:cNvSpPr/>
            <p:nvPr/>
          </p:nvSpPr>
          <p:spPr>
            <a:xfrm>
              <a:off x="297720" y="3172680"/>
              <a:ext cx="1814040" cy="21564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2232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36000" tIns="36000" bIns="36000" anchor="ctr">
              <a:noAutofit/>
            </a:bodyPr>
            <a:p>
              <a:pPr marL="181080" indent="-180720">
                <a:lnSpc>
                  <a:spcPct val="100000"/>
                </a:lnSpc>
              </a:pPr>
              <a:r>
                <a:rPr b="1" lang="pt-BR" sz="600" spc="-1" strike="noStrike">
                  <a:solidFill>
                    <a:srgbClr val="c0504d"/>
                  </a:solidFill>
                  <a:latin typeface="Verdana"/>
                  <a:ea typeface="MS PGothic"/>
                </a:rPr>
                <a:t>6. Configuração / Construção Sist. Leitura e Campo COM OSB</a:t>
              </a:r>
              <a:endParaRPr b="0" lang="en-US" sz="600" spc="-1" strike="noStrike">
                <a:latin typeface="Arial"/>
              </a:endParaRPr>
            </a:p>
          </p:txBody>
        </p:sp>
      </p:grpSp>
      <p:sp>
        <p:nvSpPr>
          <p:cNvPr id="282" name="CustomShape 23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638C5E04-A2EB-4886-BA6D-38D0F10E3C79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83" name="CustomShape 24"/>
          <p:cNvSpPr/>
          <p:nvPr/>
        </p:nvSpPr>
        <p:spPr>
          <a:xfrm>
            <a:off x="457200" y="6660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Cronograma Macro do Projeto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284" name="Group 25"/>
          <p:cNvGrpSpPr/>
          <p:nvPr/>
        </p:nvGrpSpPr>
        <p:grpSpPr>
          <a:xfrm>
            <a:off x="297720" y="2652840"/>
            <a:ext cx="8600760" cy="215640"/>
            <a:chOff x="297720" y="2652840"/>
            <a:chExt cx="8600760" cy="215640"/>
          </a:xfrm>
        </p:grpSpPr>
        <p:grpSp>
          <p:nvGrpSpPr>
            <p:cNvPr id="285" name="Group 26"/>
            <p:cNvGrpSpPr/>
            <p:nvPr/>
          </p:nvGrpSpPr>
          <p:grpSpPr>
            <a:xfrm>
              <a:off x="2148840" y="2652840"/>
              <a:ext cx="6749640" cy="215640"/>
              <a:chOff x="2148840" y="2652840"/>
              <a:chExt cx="6749640" cy="215640"/>
            </a:xfrm>
          </p:grpSpPr>
          <p:sp>
            <p:nvSpPr>
              <p:cNvPr id="286" name="CustomShape 27"/>
              <p:cNvSpPr/>
              <p:nvPr/>
            </p:nvSpPr>
            <p:spPr>
              <a:xfrm>
                <a:off x="393372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7" name="CustomShape 28"/>
              <p:cNvSpPr/>
              <p:nvPr/>
            </p:nvSpPr>
            <p:spPr>
              <a:xfrm>
                <a:off x="357660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8" name="CustomShape 29"/>
              <p:cNvSpPr/>
              <p:nvPr/>
            </p:nvSpPr>
            <p:spPr>
              <a:xfrm>
                <a:off x="429084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9" name="CustomShape 30"/>
              <p:cNvSpPr/>
              <p:nvPr/>
            </p:nvSpPr>
            <p:spPr>
              <a:xfrm>
                <a:off x="464760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0" name="CustomShape 31"/>
              <p:cNvSpPr/>
              <p:nvPr/>
            </p:nvSpPr>
            <p:spPr>
              <a:xfrm>
                <a:off x="500472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" name="CustomShape 32"/>
              <p:cNvSpPr/>
              <p:nvPr/>
            </p:nvSpPr>
            <p:spPr>
              <a:xfrm>
                <a:off x="643284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" name="CustomShape 33"/>
              <p:cNvSpPr/>
              <p:nvPr/>
            </p:nvSpPr>
            <p:spPr>
              <a:xfrm>
                <a:off x="536184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3" name="CustomShape 34"/>
              <p:cNvSpPr/>
              <p:nvPr/>
            </p:nvSpPr>
            <p:spPr>
              <a:xfrm>
                <a:off x="678960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4" name="CustomShape 35"/>
              <p:cNvSpPr/>
              <p:nvPr/>
            </p:nvSpPr>
            <p:spPr>
              <a:xfrm>
                <a:off x="750384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5" name="CustomShape 36"/>
              <p:cNvSpPr/>
              <p:nvPr/>
            </p:nvSpPr>
            <p:spPr>
              <a:xfrm>
                <a:off x="786060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6" name="CustomShape 37"/>
              <p:cNvSpPr/>
              <p:nvPr/>
            </p:nvSpPr>
            <p:spPr>
              <a:xfrm>
                <a:off x="821772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7" name="CustomShape 38"/>
              <p:cNvSpPr/>
              <p:nvPr/>
            </p:nvSpPr>
            <p:spPr>
              <a:xfrm>
                <a:off x="214884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8" name="CustomShape 39"/>
              <p:cNvSpPr/>
              <p:nvPr/>
            </p:nvSpPr>
            <p:spPr>
              <a:xfrm>
                <a:off x="250560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9" name="CustomShape 40"/>
              <p:cNvSpPr/>
              <p:nvPr/>
            </p:nvSpPr>
            <p:spPr>
              <a:xfrm>
                <a:off x="286272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0" name="CustomShape 41"/>
              <p:cNvSpPr/>
              <p:nvPr/>
            </p:nvSpPr>
            <p:spPr>
              <a:xfrm>
                <a:off x="321984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" name="CustomShape 42"/>
              <p:cNvSpPr/>
              <p:nvPr/>
            </p:nvSpPr>
            <p:spPr>
              <a:xfrm>
                <a:off x="857484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2" name="CustomShape 43"/>
              <p:cNvSpPr/>
              <p:nvPr/>
            </p:nvSpPr>
            <p:spPr>
              <a:xfrm>
                <a:off x="571860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3" name="CustomShape 44"/>
              <p:cNvSpPr/>
              <p:nvPr/>
            </p:nvSpPr>
            <p:spPr>
              <a:xfrm>
                <a:off x="607572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4" name="CustomShape 45"/>
              <p:cNvSpPr/>
              <p:nvPr/>
            </p:nvSpPr>
            <p:spPr>
              <a:xfrm>
                <a:off x="7146720" y="2652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5" name="CustomShape 46"/>
            <p:cNvSpPr/>
            <p:nvPr/>
          </p:nvSpPr>
          <p:spPr>
            <a:xfrm>
              <a:off x="297720" y="2652840"/>
              <a:ext cx="1814040" cy="21564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2232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36000" tIns="36000" bIns="36000" anchor="ctr">
              <a:noAutofit/>
            </a:bodyPr>
            <a:p>
              <a:pPr marL="181080" indent="-180720">
                <a:lnSpc>
                  <a:spcPct val="100000"/>
                </a:lnSpc>
              </a:pPr>
              <a:r>
                <a:rPr b="1" lang="pt-BR" sz="600" spc="-1" strike="noStrike">
                  <a:solidFill>
                    <a:srgbClr val="c0504d"/>
                  </a:solidFill>
                  <a:latin typeface="Verdana"/>
                  <a:ea typeface="MS PGothic"/>
                </a:rPr>
                <a:t>4. Testes Sistemas Leitura e Campo SEM Onsite Billing</a:t>
              </a:r>
              <a:endParaRPr b="0" lang="en-US" sz="600" spc="-1" strike="noStrike">
                <a:latin typeface="Arial"/>
              </a:endParaRPr>
            </a:p>
          </p:txBody>
        </p:sp>
      </p:grpSp>
      <p:grpSp>
        <p:nvGrpSpPr>
          <p:cNvPr id="306" name="Group 47"/>
          <p:cNvGrpSpPr/>
          <p:nvPr/>
        </p:nvGrpSpPr>
        <p:grpSpPr>
          <a:xfrm>
            <a:off x="297720" y="2394360"/>
            <a:ext cx="8600760" cy="215640"/>
            <a:chOff x="297720" y="2394360"/>
            <a:chExt cx="8600760" cy="215640"/>
          </a:xfrm>
        </p:grpSpPr>
        <p:grpSp>
          <p:nvGrpSpPr>
            <p:cNvPr id="307" name="Group 48"/>
            <p:cNvGrpSpPr/>
            <p:nvPr/>
          </p:nvGrpSpPr>
          <p:grpSpPr>
            <a:xfrm>
              <a:off x="2148840" y="2394360"/>
              <a:ext cx="6749640" cy="215640"/>
              <a:chOff x="2148840" y="2394360"/>
              <a:chExt cx="6749640" cy="215640"/>
            </a:xfrm>
          </p:grpSpPr>
          <p:sp>
            <p:nvSpPr>
              <p:cNvPr id="308" name="CustomShape 49"/>
              <p:cNvSpPr/>
              <p:nvPr/>
            </p:nvSpPr>
            <p:spPr>
              <a:xfrm>
                <a:off x="393372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9" name="CustomShape 50"/>
              <p:cNvSpPr/>
              <p:nvPr/>
            </p:nvSpPr>
            <p:spPr>
              <a:xfrm>
                <a:off x="357660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0" name="CustomShape 51"/>
              <p:cNvSpPr/>
              <p:nvPr/>
            </p:nvSpPr>
            <p:spPr>
              <a:xfrm>
                <a:off x="429084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1" name="CustomShape 52"/>
              <p:cNvSpPr/>
              <p:nvPr/>
            </p:nvSpPr>
            <p:spPr>
              <a:xfrm>
                <a:off x="464760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2" name="CustomShape 53"/>
              <p:cNvSpPr/>
              <p:nvPr/>
            </p:nvSpPr>
            <p:spPr>
              <a:xfrm>
                <a:off x="500472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3" name="CustomShape 54"/>
              <p:cNvSpPr/>
              <p:nvPr/>
            </p:nvSpPr>
            <p:spPr>
              <a:xfrm>
                <a:off x="643284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4" name="CustomShape 55"/>
              <p:cNvSpPr/>
              <p:nvPr/>
            </p:nvSpPr>
            <p:spPr>
              <a:xfrm>
                <a:off x="536184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5" name="CustomShape 56"/>
              <p:cNvSpPr/>
              <p:nvPr/>
            </p:nvSpPr>
            <p:spPr>
              <a:xfrm>
                <a:off x="678960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6" name="CustomShape 57"/>
              <p:cNvSpPr/>
              <p:nvPr/>
            </p:nvSpPr>
            <p:spPr>
              <a:xfrm>
                <a:off x="750384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7" name="CustomShape 58"/>
              <p:cNvSpPr/>
              <p:nvPr/>
            </p:nvSpPr>
            <p:spPr>
              <a:xfrm>
                <a:off x="786060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8" name="CustomShape 59"/>
              <p:cNvSpPr/>
              <p:nvPr/>
            </p:nvSpPr>
            <p:spPr>
              <a:xfrm>
                <a:off x="821772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9" name="CustomShape 60"/>
              <p:cNvSpPr/>
              <p:nvPr/>
            </p:nvSpPr>
            <p:spPr>
              <a:xfrm>
                <a:off x="214884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0" name="CustomShape 61"/>
              <p:cNvSpPr/>
              <p:nvPr/>
            </p:nvSpPr>
            <p:spPr>
              <a:xfrm>
                <a:off x="250560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1" name="CustomShape 62"/>
              <p:cNvSpPr/>
              <p:nvPr/>
            </p:nvSpPr>
            <p:spPr>
              <a:xfrm>
                <a:off x="286272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2" name="CustomShape 63"/>
              <p:cNvSpPr/>
              <p:nvPr/>
            </p:nvSpPr>
            <p:spPr>
              <a:xfrm>
                <a:off x="321984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3" name="CustomShape 64"/>
              <p:cNvSpPr/>
              <p:nvPr/>
            </p:nvSpPr>
            <p:spPr>
              <a:xfrm>
                <a:off x="857484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4" name="CustomShape 65"/>
              <p:cNvSpPr/>
              <p:nvPr/>
            </p:nvSpPr>
            <p:spPr>
              <a:xfrm>
                <a:off x="571860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5" name="CustomShape 66"/>
              <p:cNvSpPr/>
              <p:nvPr/>
            </p:nvSpPr>
            <p:spPr>
              <a:xfrm>
                <a:off x="607572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6" name="CustomShape 67"/>
              <p:cNvSpPr/>
              <p:nvPr/>
            </p:nvSpPr>
            <p:spPr>
              <a:xfrm>
                <a:off x="7146720" y="239436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27" name="CustomShape 68"/>
            <p:cNvSpPr/>
            <p:nvPr/>
          </p:nvSpPr>
          <p:spPr>
            <a:xfrm>
              <a:off x="297720" y="2394360"/>
              <a:ext cx="1814040" cy="21564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2232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36000" tIns="36000" bIns="36000" anchor="ctr">
              <a:noAutofit/>
            </a:bodyPr>
            <a:p>
              <a:pPr marL="181080" indent="-180720">
                <a:lnSpc>
                  <a:spcPct val="100000"/>
                </a:lnSpc>
              </a:pPr>
              <a:r>
                <a:rPr b="1" lang="pt-BR" sz="600" spc="-1" strike="noStrike">
                  <a:solidFill>
                    <a:srgbClr val="c0504d"/>
                  </a:solidFill>
                  <a:latin typeface="Verdana"/>
                  <a:ea typeface="MS PGothic"/>
                </a:rPr>
                <a:t>3. Configuração / Construção Sist. Leitura e Campo SEM OSB</a:t>
              </a:r>
              <a:endParaRPr b="0" lang="en-US" sz="600" spc="-1" strike="noStrike">
                <a:latin typeface="Arial"/>
              </a:endParaRPr>
            </a:p>
          </p:txBody>
        </p:sp>
      </p:grpSp>
      <p:grpSp>
        <p:nvGrpSpPr>
          <p:cNvPr id="328" name="Group 69"/>
          <p:cNvGrpSpPr/>
          <p:nvPr/>
        </p:nvGrpSpPr>
        <p:grpSpPr>
          <a:xfrm>
            <a:off x="297720" y="1877040"/>
            <a:ext cx="8600760" cy="215640"/>
            <a:chOff x="297720" y="1877040"/>
            <a:chExt cx="8600760" cy="215640"/>
          </a:xfrm>
        </p:grpSpPr>
        <p:grpSp>
          <p:nvGrpSpPr>
            <p:cNvPr id="329" name="Group 70"/>
            <p:cNvGrpSpPr/>
            <p:nvPr/>
          </p:nvGrpSpPr>
          <p:grpSpPr>
            <a:xfrm>
              <a:off x="2148840" y="1877040"/>
              <a:ext cx="6749640" cy="215640"/>
              <a:chOff x="2148840" y="1877040"/>
              <a:chExt cx="6749640" cy="215640"/>
            </a:xfrm>
          </p:grpSpPr>
          <p:sp>
            <p:nvSpPr>
              <p:cNvPr id="330" name="CustomShape 71"/>
              <p:cNvSpPr/>
              <p:nvPr/>
            </p:nvSpPr>
            <p:spPr>
              <a:xfrm>
                <a:off x="393372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1" name="CustomShape 72"/>
              <p:cNvSpPr/>
              <p:nvPr/>
            </p:nvSpPr>
            <p:spPr>
              <a:xfrm>
                <a:off x="357660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2" name="CustomShape 73"/>
              <p:cNvSpPr/>
              <p:nvPr/>
            </p:nvSpPr>
            <p:spPr>
              <a:xfrm>
                <a:off x="429084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3" name="CustomShape 74"/>
              <p:cNvSpPr/>
              <p:nvPr/>
            </p:nvSpPr>
            <p:spPr>
              <a:xfrm>
                <a:off x="464760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4" name="CustomShape 75"/>
              <p:cNvSpPr/>
              <p:nvPr/>
            </p:nvSpPr>
            <p:spPr>
              <a:xfrm>
                <a:off x="500472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5" name="CustomShape 76"/>
              <p:cNvSpPr/>
              <p:nvPr/>
            </p:nvSpPr>
            <p:spPr>
              <a:xfrm>
                <a:off x="643284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6" name="CustomShape 77"/>
              <p:cNvSpPr/>
              <p:nvPr/>
            </p:nvSpPr>
            <p:spPr>
              <a:xfrm>
                <a:off x="536184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7" name="CustomShape 78"/>
              <p:cNvSpPr/>
              <p:nvPr/>
            </p:nvSpPr>
            <p:spPr>
              <a:xfrm>
                <a:off x="678960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8" name="CustomShape 79"/>
              <p:cNvSpPr/>
              <p:nvPr/>
            </p:nvSpPr>
            <p:spPr>
              <a:xfrm>
                <a:off x="750384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9" name="CustomShape 80"/>
              <p:cNvSpPr/>
              <p:nvPr/>
            </p:nvSpPr>
            <p:spPr>
              <a:xfrm>
                <a:off x="786060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0" name="CustomShape 81"/>
              <p:cNvSpPr/>
              <p:nvPr/>
            </p:nvSpPr>
            <p:spPr>
              <a:xfrm>
                <a:off x="821772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1" name="CustomShape 82"/>
              <p:cNvSpPr/>
              <p:nvPr/>
            </p:nvSpPr>
            <p:spPr>
              <a:xfrm>
                <a:off x="214884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2" name="CustomShape 83"/>
              <p:cNvSpPr/>
              <p:nvPr/>
            </p:nvSpPr>
            <p:spPr>
              <a:xfrm>
                <a:off x="250560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3" name="CustomShape 84"/>
              <p:cNvSpPr/>
              <p:nvPr/>
            </p:nvSpPr>
            <p:spPr>
              <a:xfrm>
                <a:off x="286272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4" name="CustomShape 85"/>
              <p:cNvSpPr/>
              <p:nvPr/>
            </p:nvSpPr>
            <p:spPr>
              <a:xfrm>
                <a:off x="321984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5" name="CustomShape 86"/>
              <p:cNvSpPr/>
              <p:nvPr/>
            </p:nvSpPr>
            <p:spPr>
              <a:xfrm>
                <a:off x="857484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6" name="CustomShape 87"/>
              <p:cNvSpPr/>
              <p:nvPr/>
            </p:nvSpPr>
            <p:spPr>
              <a:xfrm>
                <a:off x="571860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7" name="CustomShape 88"/>
              <p:cNvSpPr/>
              <p:nvPr/>
            </p:nvSpPr>
            <p:spPr>
              <a:xfrm>
                <a:off x="607572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8" name="CustomShape 89"/>
              <p:cNvSpPr/>
              <p:nvPr/>
            </p:nvSpPr>
            <p:spPr>
              <a:xfrm>
                <a:off x="7146720" y="18770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49" name="CustomShape 90"/>
            <p:cNvSpPr/>
            <p:nvPr/>
          </p:nvSpPr>
          <p:spPr>
            <a:xfrm>
              <a:off x="297720" y="1877040"/>
              <a:ext cx="1814040" cy="21564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2232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36000" tIns="36000" bIns="36000" anchor="ctr">
              <a:noAutofit/>
            </a:bodyPr>
            <a:p>
              <a:pPr marL="181080" indent="-180720">
                <a:lnSpc>
                  <a:spcPct val="100000"/>
                </a:lnSpc>
              </a:pPr>
              <a:r>
                <a:rPr b="1" lang="pt-BR" sz="600" spc="-1" strike="noStrike">
                  <a:solidFill>
                    <a:srgbClr val="c0504d"/>
                  </a:solidFill>
                  <a:latin typeface="Verdana"/>
                  <a:ea typeface="MS PGothic"/>
                </a:rPr>
                <a:t>1. Planejamento</a:t>
              </a:r>
              <a:endParaRPr b="0" lang="en-US" sz="600" spc="-1" strike="noStrike">
                <a:latin typeface="Arial"/>
              </a:endParaRPr>
            </a:p>
          </p:txBody>
        </p:sp>
      </p:grpSp>
      <p:grpSp>
        <p:nvGrpSpPr>
          <p:cNvPr id="350" name="Group 91"/>
          <p:cNvGrpSpPr/>
          <p:nvPr/>
        </p:nvGrpSpPr>
        <p:grpSpPr>
          <a:xfrm>
            <a:off x="297720" y="2135880"/>
            <a:ext cx="8600760" cy="215640"/>
            <a:chOff x="297720" y="2135880"/>
            <a:chExt cx="8600760" cy="215640"/>
          </a:xfrm>
        </p:grpSpPr>
        <p:grpSp>
          <p:nvGrpSpPr>
            <p:cNvPr id="351" name="Group 92"/>
            <p:cNvGrpSpPr/>
            <p:nvPr/>
          </p:nvGrpSpPr>
          <p:grpSpPr>
            <a:xfrm>
              <a:off x="2148840" y="2135880"/>
              <a:ext cx="6749640" cy="215640"/>
              <a:chOff x="2148840" y="2135880"/>
              <a:chExt cx="6749640" cy="215640"/>
            </a:xfrm>
          </p:grpSpPr>
          <p:sp>
            <p:nvSpPr>
              <p:cNvPr id="352" name="CustomShape 93"/>
              <p:cNvSpPr/>
              <p:nvPr/>
            </p:nvSpPr>
            <p:spPr>
              <a:xfrm>
                <a:off x="393372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3" name="CustomShape 94"/>
              <p:cNvSpPr/>
              <p:nvPr/>
            </p:nvSpPr>
            <p:spPr>
              <a:xfrm>
                <a:off x="357660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4" name="CustomShape 95"/>
              <p:cNvSpPr/>
              <p:nvPr/>
            </p:nvSpPr>
            <p:spPr>
              <a:xfrm>
                <a:off x="429084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5" name="CustomShape 96"/>
              <p:cNvSpPr/>
              <p:nvPr/>
            </p:nvSpPr>
            <p:spPr>
              <a:xfrm>
                <a:off x="464760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6" name="CustomShape 97"/>
              <p:cNvSpPr/>
              <p:nvPr/>
            </p:nvSpPr>
            <p:spPr>
              <a:xfrm>
                <a:off x="500472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7" name="CustomShape 98"/>
              <p:cNvSpPr/>
              <p:nvPr/>
            </p:nvSpPr>
            <p:spPr>
              <a:xfrm>
                <a:off x="643284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8" name="CustomShape 99"/>
              <p:cNvSpPr/>
              <p:nvPr/>
            </p:nvSpPr>
            <p:spPr>
              <a:xfrm>
                <a:off x="536184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9" name="CustomShape 100"/>
              <p:cNvSpPr/>
              <p:nvPr/>
            </p:nvSpPr>
            <p:spPr>
              <a:xfrm>
                <a:off x="678960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0" name="CustomShape 101"/>
              <p:cNvSpPr/>
              <p:nvPr/>
            </p:nvSpPr>
            <p:spPr>
              <a:xfrm>
                <a:off x="750384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1" name="CustomShape 102"/>
              <p:cNvSpPr/>
              <p:nvPr/>
            </p:nvSpPr>
            <p:spPr>
              <a:xfrm>
                <a:off x="786060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2" name="CustomShape 103"/>
              <p:cNvSpPr/>
              <p:nvPr/>
            </p:nvSpPr>
            <p:spPr>
              <a:xfrm>
                <a:off x="821772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3" name="CustomShape 104"/>
              <p:cNvSpPr/>
              <p:nvPr/>
            </p:nvSpPr>
            <p:spPr>
              <a:xfrm>
                <a:off x="214884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4" name="CustomShape 105"/>
              <p:cNvSpPr/>
              <p:nvPr/>
            </p:nvSpPr>
            <p:spPr>
              <a:xfrm>
                <a:off x="250560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5" name="CustomShape 106"/>
              <p:cNvSpPr/>
              <p:nvPr/>
            </p:nvSpPr>
            <p:spPr>
              <a:xfrm>
                <a:off x="286272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6" name="CustomShape 107"/>
              <p:cNvSpPr/>
              <p:nvPr/>
            </p:nvSpPr>
            <p:spPr>
              <a:xfrm>
                <a:off x="321984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7" name="CustomShape 108"/>
              <p:cNvSpPr/>
              <p:nvPr/>
            </p:nvSpPr>
            <p:spPr>
              <a:xfrm>
                <a:off x="857484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8" name="CustomShape 109"/>
              <p:cNvSpPr/>
              <p:nvPr/>
            </p:nvSpPr>
            <p:spPr>
              <a:xfrm>
                <a:off x="571860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9" name="CustomShape 110"/>
              <p:cNvSpPr/>
              <p:nvPr/>
            </p:nvSpPr>
            <p:spPr>
              <a:xfrm>
                <a:off x="607572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0" name="CustomShape 111"/>
              <p:cNvSpPr/>
              <p:nvPr/>
            </p:nvSpPr>
            <p:spPr>
              <a:xfrm>
                <a:off x="7146720" y="213588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71" name="CustomShape 112"/>
            <p:cNvSpPr/>
            <p:nvPr/>
          </p:nvSpPr>
          <p:spPr>
            <a:xfrm>
              <a:off x="297720" y="2135880"/>
              <a:ext cx="1814040" cy="21564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2232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36000" tIns="36000" bIns="36000" anchor="ctr">
              <a:noAutofit/>
            </a:bodyPr>
            <a:p>
              <a:pPr marL="181080" indent="-180720">
                <a:lnSpc>
                  <a:spcPct val="100000"/>
                </a:lnSpc>
              </a:pPr>
              <a:r>
                <a:rPr b="1" lang="pt-BR" sz="600" spc="-1" strike="noStrike">
                  <a:solidFill>
                    <a:srgbClr val="c0504d"/>
                  </a:solidFill>
                  <a:latin typeface="Verdana"/>
                  <a:ea typeface="MS PGothic"/>
                </a:rPr>
                <a:t>2. Blueprint (Desenho Funcional)</a:t>
              </a:r>
              <a:endParaRPr b="0" lang="en-US" sz="600" spc="-1" strike="noStrike">
                <a:latin typeface="Arial"/>
              </a:endParaRPr>
            </a:p>
          </p:txBody>
        </p:sp>
      </p:grpSp>
      <p:grpSp>
        <p:nvGrpSpPr>
          <p:cNvPr id="372" name="Group 113"/>
          <p:cNvGrpSpPr/>
          <p:nvPr/>
        </p:nvGrpSpPr>
        <p:grpSpPr>
          <a:xfrm>
            <a:off x="297720" y="2911320"/>
            <a:ext cx="8600760" cy="215640"/>
            <a:chOff x="297720" y="2911320"/>
            <a:chExt cx="8600760" cy="215640"/>
          </a:xfrm>
        </p:grpSpPr>
        <p:grpSp>
          <p:nvGrpSpPr>
            <p:cNvPr id="373" name="Group 114"/>
            <p:cNvGrpSpPr/>
            <p:nvPr/>
          </p:nvGrpSpPr>
          <p:grpSpPr>
            <a:xfrm>
              <a:off x="2148840" y="2911320"/>
              <a:ext cx="6749640" cy="215640"/>
              <a:chOff x="2148840" y="2911320"/>
              <a:chExt cx="6749640" cy="215640"/>
            </a:xfrm>
          </p:grpSpPr>
          <p:sp>
            <p:nvSpPr>
              <p:cNvPr id="374" name="CustomShape 115"/>
              <p:cNvSpPr/>
              <p:nvPr/>
            </p:nvSpPr>
            <p:spPr>
              <a:xfrm>
                <a:off x="393372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5" name="CustomShape 116"/>
              <p:cNvSpPr/>
              <p:nvPr/>
            </p:nvSpPr>
            <p:spPr>
              <a:xfrm>
                <a:off x="357660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6" name="CustomShape 117"/>
              <p:cNvSpPr/>
              <p:nvPr/>
            </p:nvSpPr>
            <p:spPr>
              <a:xfrm>
                <a:off x="429084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7" name="CustomShape 118"/>
              <p:cNvSpPr/>
              <p:nvPr/>
            </p:nvSpPr>
            <p:spPr>
              <a:xfrm>
                <a:off x="464760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8" name="CustomShape 119"/>
              <p:cNvSpPr/>
              <p:nvPr/>
            </p:nvSpPr>
            <p:spPr>
              <a:xfrm>
                <a:off x="500472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9" name="CustomShape 120"/>
              <p:cNvSpPr/>
              <p:nvPr/>
            </p:nvSpPr>
            <p:spPr>
              <a:xfrm>
                <a:off x="643284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0" name="CustomShape 121"/>
              <p:cNvSpPr/>
              <p:nvPr/>
            </p:nvSpPr>
            <p:spPr>
              <a:xfrm>
                <a:off x="536184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1" name="CustomShape 122"/>
              <p:cNvSpPr/>
              <p:nvPr/>
            </p:nvSpPr>
            <p:spPr>
              <a:xfrm>
                <a:off x="678960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2" name="CustomShape 123"/>
              <p:cNvSpPr/>
              <p:nvPr/>
            </p:nvSpPr>
            <p:spPr>
              <a:xfrm>
                <a:off x="750384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3" name="CustomShape 124"/>
              <p:cNvSpPr/>
              <p:nvPr/>
            </p:nvSpPr>
            <p:spPr>
              <a:xfrm>
                <a:off x="786060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4" name="CustomShape 125"/>
              <p:cNvSpPr/>
              <p:nvPr/>
            </p:nvSpPr>
            <p:spPr>
              <a:xfrm>
                <a:off x="821772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5" name="CustomShape 126"/>
              <p:cNvSpPr/>
              <p:nvPr/>
            </p:nvSpPr>
            <p:spPr>
              <a:xfrm>
                <a:off x="214884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6" name="CustomShape 127"/>
              <p:cNvSpPr/>
              <p:nvPr/>
            </p:nvSpPr>
            <p:spPr>
              <a:xfrm>
                <a:off x="250560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7" name="CustomShape 128"/>
              <p:cNvSpPr/>
              <p:nvPr/>
            </p:nvSpPr>
            <p:spPr>
              <a:xfrm>
                <a:off x="286272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8" name="CustomShape 129"/>
              <p:cNvSpPr/>
              <p:nvPr/>
            </p:nvSpPr>
            <p:spPr>
              <a:xfrm>
                <a:off x="321984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9" name="CustomShape 130"/>
              <p:cNvSpPr/>
              <p:nvPr/>
            </p:nvSpPr>
            <p:spPr>
              <a:xfrm>
                <a:off x="857484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0" name="CustomShape 131"/>
              <p:cNvSpPr/>
              <p:nvPr/>
            </p:nvSpPr>
            <p:spPr>
              <a:xfrm>
                <a:off x="571860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1" name="CustomShape 132"/>
              <p:cNvSpPr/>
              <p:nvPr/>
            </p:nvSpPr>
            <p:spPr>
              <a:xfrm>
                <a:off x="607572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2" name="CustomShape 133"/>
              <p:cNvSpPr/>
              <p:nvPr/>
            </p:nvSpPr>
            <p:spPr>
              <a:xfrm>
                <a:off x="7146720" y="2911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93" name="CustomShape 134"/>
            <p:cNvSpPr/>
            <p:nvPr/>
          </p:nvSpPr>
          <p:spPr>
            <a:xfrm>
              <a:off x="297720" y="2911320"/>
              <a:ext cx="1814040" cy="21564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2232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36000" tIns="36000" bIns="36000" anchor="ctr">
              <a:noAutofit/>
            </a:bodyPr>
            <a:p>
              <a:pPr marL="181080" indent="-180720">
                <a:lnSpc>
                  <a:spcPct val="100000"/>
                </a:lnSpc>
              </a:pPr>
              <a:r>
                <a:rPr b="1" lang="pt-BR" sz="600" spc="-1" strike="noStrike">
                  <a:solidFill>
                    <a:srgbClr val="c0504d"/>
                  </a:solidFill>
                  <a:latin typeface="Verdana"/>
                  <a:ea typeface="MS PGothic"/>
                </a:rPr>
                <a:t>5. Implantação Sistemas Leitura e Campo SEM Onsite Billing</a:t>
              </a:r>
              <a:endParaRPr b="0" lang="en-US" sz="600" spc="-1" strike="noStrike">
                <a:latin typeface="Arial"/>
              </a:endParaRPr>
            </a:p>
          </p:txBody>
        </p:sp>
      </p:grpSp>
      <p:grpSp>
        <p:nvGrpSpPr>
          <p:cNvPr id="394" name="Group 135"/>
          <p:cNvGrpSpPr/>
          <p:nvPr/>
        </p:nvGrpSpPr>
        <p:grpSpPr>
          <a:xfrm>
            <a:off x="297720" y="3426840"/>
            <a:ext cx="8600760" cy="215640"/>
            <a:chOff x="297720" y="3426840"/>
            <a:chExt cx="8600760" cy="215640"/>
          </a:xfrm>
        </p:grpSpPr>
        <p:grpSp>
          <p:nvGrpSpPr>
            <p:cNvPr id="395" name="Group 136"/>
            <p:cNvGrpSpPr/>
            <p:nvPr/>
          </p:nvGrpSpPr>
          <p:grpSpPr>
            <a:xfrm>
              <a:off x="2148840" y="3426840"/>
              <a:ext cx="6749640" cy="215640"/>
              <a:chOff x="2148840" y="3426840"/>
              <a:chExt cx="6749640" cy="215640"/>
            </a:xfrm>
          </p:grpSpPr>
          <p:sp>
            <p:nvSpPr>
              <p:cNvPr id="396" name="CustomShape 137"/>
              <p:cNvSpPr/>
              <p:nvPr/>
            </p:nvSpPr>
            <p:spPr>
              <a:xfrm>
                <a:off x="393372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7" name="CustomShape 138"/>
              <p:cNvSpPr/>
              <p:nvPr/>
            </p:nvSpPr>
            <p:spPr>
              <a:xfrm>
                <a:off x="357660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8" name="CustomShape 139"/>
              <p:cNvSpPr/>
              <p:nvPr/>
            </p:nvSpPr>
            <p:spPr>
              <a:xfrm>
                <a:off x="429084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9" name="CustomShape 140"/>
              <p:cNvSpPr/>
              <p:nvPr/>
            </p:nvSpPr>
            <p:spPr>
              <a:xfrm>
                <a:off x="464760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0" name="CustomShape 141"/>
              <p:cNvSpPr/>
              <p:nvPr/>
            </p:nvSpPr>
            <p:spPr>
              <a:xfrm>
                <a:off x="500472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1" name="CustomShape 142"/>
              <p:cNvSpPr/>
              <p:nvPr/>
            </p:nvSpPr>
            <p:spPr>
              <a:xfrm>
                <a:off x="643284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2" name="CustomShape 143"/>
              <p:cNvSpPr/>
              <p:nvPr/>
            </p:nvSpPr>
            <p:spPr>
              <a:xfrm>
                <a:off x="536184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3" name="CustomShape 144"/>
              <p:cNvSpPr/>
              <p:nvPr/>
            </p:nvSpPr>
            <p:spPr>
              <a:xfrm>
                <a:off x="678960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4" name="CustomShape 145"/>
              <p:cNvSpPr/>
              <p:nvPr/>
            </p:nvSpPr>
            <p:spPr>
              <a:xfrm>
                <a:off x="750384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5" name="CustomShape 146"/>
              <p:cNvSpPr/>
              <p:nvPr/>
            </p:nvSpPr>
            <p:spPr>
              <a:xfrm>
                <a:off x="786060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6" name="CustomShape 147"/>
              <p:cNvSpPr/>
              <p:nvPr/>
            </p:nvSpPr>
            <p:spPr>
              <a:xfrm>
                <a:off x="821772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7" name="CustomShape 148"/>
              <p:cNvSpPr/>
              <p:nvPr/>
            </p:nvSpPr>
            <p:spPr>
              <a:xfrm>
                <a:off x="214884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8" name="CustomShape 149"/>
              <p:cNvSpPr/>
              <p:nvPr/>
            </p:nvSpPr>
            <p:spPr>
              <a:xfrm>
                <a:off x="250560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9" name="CustomShape 150"/>
              <p:cNvSpPr/>
              <p:nvPr/>
            </p:nvSpPr>
            <p:spPr>
              <a:xfrm>
                <a:off x="286272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0" name="CustomShape 151"/>
              <p:cNvSpPr/>
              <p:nvPr/>
            </p:nvSpPr>
            <p:spPr>
              <a:xfrm>
                <a:off x="321984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1" name="CustomShape 152"/>
              <p:cNvSpPr/>
              <p:nvPr/>
            </p:nvSpPr>
            <p:spPr>
              <a:xfrm>
                <a:off x="857484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2" name="CustomShape 153"/>
              <p:cNvSpPr/>
              <p:nvPr/>
            </p:nvSpPr>
            <p:spPr>
              <a:xfrm>
                <a:off x="571860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3" name="CustomShape 154"/>
              <p:cNvSpPr/>
              <p:nvPr/>
            </p:nvSpPr>
            <p:spPr>
              <a:xfrm>
                <a:off x="607572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4" name="CustomShape 155"/>
              <p:cNvSpPr/>
              <p:nvPr/>
            </p:nvSpPr>
            <p:spPr>
              <a:xfrm>
                <a:off x="7146720" y="342684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15" name="CustomShape 156"/>
            <p:cNvSpPr/>
            <p:nvPr/>
          </p:nvSpPr>
          <p:spPr>
            <a:xfrm>
              <a:off x="297720" y="3426840"/>
              <a:ext cx="1814040" cy="21564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2232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36000" tIns="36000" bIns="36000" anchor="ctr">
              <a:noAutofit/>
            </a:bodyPr>
            <a:p>
              <a:pPr marL="181080" indent="-180720">
                <a:lnSpc>
                  <a:spcPct val="100000"/>
                </a:lnSpc>
              </a:pPr>
              <a:r>
                <a:rPr b="1" lang="pt-BR" sz="600" spc="-1" strike="noStrike">
                  <a:solidFill>
                    <a:srgbClr val="c0504d"/>
                  </a:solidFill>
                  <a:latin typeface="Verdana"/>
                  <a:ea typeface="MS PGothic"/>
                </a:rPr>
                <a:t>7. Testes Sistemas Leitura e Campo COM Onsite Billing</a:t>
              </a:r>
              <a:endParaRPr b="0" lang="en-US" sz="600" spc="-1" strike="noStrike">
                <a:latin typeface="Arial"/>
              </a:endParaRPr>
            </a:p>
          </p:txBody>
        </p:sp>
      </p:grpSp>
      <p:grpSp>
        <p:nvGrpSpPr>
          <p:cNvPr id="416" name="Group 157"/>
          <p:cNvGrpSpPr/>
          <p:nvPr/>
        </p:nvGrpSpPr>
        <p:grpSpPr>
          <a:xfrm>
            <a:off x="297720" y="3685320"/>
            <a:ext cx="8600760" cy="215640"/>
            <a:chOff x="297720" y="3685320"/>
            <a:chExt cx="8600760" cy="215640"/>
          </a:xfrm>
        </p:grpSpPr>
        <p:grpSp>
          <p:nvGrpSpPr>
            <p:cNvPr id="417" name="Group 158"/>
            <p:cNvGrpSpPr/>
            <p:nvPr/>
          </p:nvGrpSpPr>
          <p:grpSpPr>
            <a:xfrm>
              <a:off x="2148840" y="3685320"/>
              <a:ext cx="6749640" cy="215640"/>
              <a:chOff x="2148840" y="3685320"/>
              <a:chExt cx="6749640" cy="215640"/>
            </a:xfrm>
          </p:grpSpPr>
          <p:sp>
            <p:nvSpPr>
              <p:cNvPr id="418" name="CustomShape 159"/>
              <p:cNvSpPr/>
              <p:nvPr/>
            </p:nvSpPr>
            <p:spPr>
              <a:xfrm>
                <a:off x="393372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9" name="CustomShape 160"/>
              <p:cNvSpPr/>
              <p:nvPr/>
            </p:nvSpPr>
            <p:spPr>
              <a:xfrm>
                <a:off x="357660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0" name="CustomShape 161"/>
              <p:cNvSpPr/>
              <p:nvPr/>
            </p:nvSpPr>
            <p:spPr>
              <a:xfrm>
                <a:off x="429084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1" name="CustomShape 162"/>
              <p:cNvSpPr/>
              <p:nvPr/>
            </p:nvSpPr>
            <p:spPr>
              <a:xfrm>
                <a:off x="464760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2" name="CustomShape 163"/>
              <p:cNvSpPr/>
              <p:nvPr/>
            </p:nvSpPr>
            <p:spPr>
              <a:xfrm>
                <a:off x="500472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3" name="CustomShape 164"/>
              <p:cNvSpPr/>
              <p:nvPr/>
            </p:nvSpPr>
            <p:spPr>
              <a:xfrm>
                <a:off x="643284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4" name="CustomShape 165"/>
              <p:cNvSpPr/>
              <p:nvPr/>
            </p:nvSpPr>
            <p:spPr>
              <a:xfrm>
                <a:off x="536184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5" name="CustomShape 166"/>
              <p:cNvSpPr/>
              <p:nvPr/>
            </p:nvSpPr>
            <p:spPr>
              <a:xfrm>
                <a:off x="678960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6" name="CustomShape 167"/>
              <p:cNvSpPr/>
              <p:nvPr/>
            </p:nvSpPr>
            <p:spPr>
              <a:xfrm>
                <a:off x="750384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7" name="CustomShape 168"/>
              <p:cNvSpPr/>
              <p:nvPr/>
            </p:nvSpPr>
            <p:spPr>
              <a:xfrm>
                <a:off x="786060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8" name="CustomShape 169"/>
              <p:cNvSpPr/>
              <p:nvPr/>
            </p:nvSpPr>
            <p:spPr>
              <a:xfrm>
                <a:off x="821772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9" name="CustomShape 170"/>
              <p:cNvSpPr/>
              <p:nvPr/>
            </p:nvSpPr>
            <p:spPr>
              <a:xfrm>
                <a:off x="214884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0" name="CustomShape 171"/>
              <p:cNvSpPr/>
              <p:nvPr/>
            </p:nvSpPr>
            <p:spPr>
              <a:xfrm>
                <a:off x="250560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1" name="CustomShape 172"/>
              <p:cNvSpPr/>
              <p:nvPr/>
            </p:nvSpPr>
            <p:spPr>
              <a:xfrm>
                <a:off x="286272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2" name="CustomShape 173"/>
              <p:cNvSpPr/>
              <p:nvPr/>
            </p:nvSpPr>
            <p:spPr>
              <a:xfrm>
                <a:off x="321984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3" name="CustomShape 174"/>
              <p:cNvSpPr/>
              <p:nvPr/>
            </p:nvSpPr>
            <p:spPr>
              <a:xfrm>
                <a:off x="857484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4" name="CustomShape 175"/>
              <p:cNvSpPr/>
              <p:nvPr/>
            </p:nvSpPr>
            <p:spPr>
              <a:xfrm>
                <a:off x="571860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5" name="CustomShape 176"/>
              <p:cNvSpPr/>
              <p:nvPr/>
            </p:nvSpPr>
            <p:spPr>
              <a:xfrm>
                <a:off x="607572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6" name="CustomShape 177"/>
              <p:cNvSpPr/>
              <p:nvPr/>
            </p:nvSpPr>
            <p:spPr>
              <a:xfrm>
                <a:off x="7146720" y="3685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37" name="CustomShape 178"/>
            <p:cNvSpPr/>
            <p:nvPr/>
          </p:nvSpPr>
          <p:spPr>
            <a:xfrm>
              <a:off x="297720" y="3685320"/>
              <a:ext cx="1814040" cy="21564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2232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36000" tIns="36000" bIns="36000" anchor="ctr">
              <a:noAutofit/>
            </a:bodyPr>
            <a:p>
              <a:pPr marL="181080" indent="-180720">
                <a:lnSpc>
                  <a:spcPct val="100000"/>
                </a:lnSpc>
              </a:pPr>
              <a:r>
                <a:rPr b="1" lang="pt-BR" sz="600" spc="-1" strike="noStrike">
                  <a:solidFill>
                    <a:srgbClr val="c0504d"/>
                  </a:solidFill>
                  <a:latin typeface="Verdana"/>
                  <a:ea typeface="MS PGothic"/>
                </a:rPr>
                <a:t>7. Implantação Sistemas Leitura e Campo COM Onsite Billing</a:t>
              </a:r>
              <a:endParaRPr b="0" lang="en-US" sz="600" spc="-1" strike="noStrike">
                <a:latin typeface="Arial"/>
              </a:endParaRPr>
            </a:p>
          </p:txBody>
        </p:sp>
      </p:grpSp>
      <p:sp>
        <p:nvSpPr>
          <p:cNvPr id="438" name="CustomShape 179"/>
          <p:cNvSpPr/>
          <p:nvPr/>
        </p:nvSpPr>
        <p:spPr>
          <a:xfrm>
            <a:off x="2438280" y="1927800"/>
            <a:ext cx="137880" cy="11700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180"/>
          <p:cNvSpPr/>
          <p:nvPr/>
        </p:nvSpPr>
        <p:spPr>
          <a:xfrm>
            <a:off x="2576520" y="2175840"/>
            <a:ext cx="680760" cy="11700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181"/>
          <p:cNvSpPr/>
          <p:nvPr/>
        </p:nvSpPr>
        <p:spPr>
          <a:xfrm>
            <a:off x="3257640" y="2440080"/>
            <a:ext cx="756720" cy="11700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182"/>
          <p:cNvSpPr/>
          <p:nvPr/>
        </p:nvSpPr>
        <p:spPr>
          <a:xfrm>
            <a:off x="3771720" y="2702160"/>
            <a:ext cx="485640" cy="11700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183"/>
          <p:cNvSpPr/>
          <p:nvPr/>
        </p:nvSpPr>
        <p:spPr>
          <a:xfrm>
            <a:off x="4299120" y="2960640"/>
            <a:ext cx="544320" cy="11700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184"/>
          <p:cNvSpPr/>
          <p:nvPr/>
        </p:nvSpPr>
        <p:spPr>
          <a:xfrm>
            <a:off x="3346200" y="3476160"/>
            <a:ext cx="1550880" cy="11700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185"/>
          <p:cNvSpPr/>
          <p:nvPr/>
        </p:nvSpPr>
        <p:spPr>
          <a:xfrm>
            <a:off x="4966560" y="3734640"/>
            <a:ext cx="689040" cy="11700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186"/>
          <p:cNvSpPr/>
          <p:nvPr/>
        </p:nvSpPr>
        <p:spPr>
          <a:xfrm>
            <a:off x="3185280" y="2162160"/>
            <a:ext cx="144000" cy="14400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46" name="Group 187"/>
          <p:cNvGrpSpPr/>
          <p:nvPr/>
        </p:nvGrpSpPr>
        <p:grpSpPr>
          <a:xfrm>
            <a:off x="297720" y="3946320"/>
            <a:ext cx="8600760" cy="215640"/>
            <a:chOff x="297720" y="3946320"/>
            <a:chExt cx="8600760" cy="215640"/>
          </a:xfrm>
        </p:grpSpPr>
        <p:grpSp>
          <p:nvGrpSpPr>
            <p:cNvPr id="447" name="Group 188"/>
            <p:cNvGrpSpPr/>
            <p:nvPr/>
          </p:nvGrpSpPr>
          <p:grpSpPr>
            <a:xfrm>
              <a:off x="2148840" y="3946320"/>
              <a:ext cx="6749640" cy="215640"/>
              <a:chOff x="2148840" y="3946320"/>
              <a:chExt cx="6749640" cy="215640"/>
            </a:xfrm>
          </p:grpSpPr>
          <p:sp>
            <p:nvSpPr>
              <p:cNvPr id="448" name="CustomShape 189"/>
              <p:cNvSpPr/>
              <p:nvPr/>
            </p:nvSpPr>
            <p:spPr>
              <a:xfrm>
                <a:off x="393372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9" name="CustomShape 190"/>
              <p:cNvSpPr/>
              <p:nvPr/>
            </p:nvSpPr>
            <p:spPr>
              <a:xfrm>
                <a:off x="357660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0" name="CustomShape 191"/>
              <p:cNvSpPr/>
              <p:nvPr/>
            </p:nvSpPr>
            <p:spPr>
              <a:xfrm>
                <a:off x="429084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1" name="CustomShape 192"/>
              <p:cNvSpPr/>
              <p:nvPr/>
            </p:nvSpPr>
            <p:spPr>
              <a:xfrm>
                <a:off x="464760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2" name="CustomShape 193"/>
              <p:cNvSpPr/>
              <p:nvPr/>
            </p:nvSpPr>
            <p:spPr>
              <a:xfrm>
                <a:off x="500472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3" name="CustomShape 194"/>
              <p:cNvSpPr/>
              <p:nvPr/>
            </p:nvSpPr>
            <p:spPr>
              <a:xfrm>
                <a:off x="643284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4" name="CustomShape 195"/>
              <p:cNvSpPr/>
              <p:nvPr/>
            </p:nvSpPr>
            <p:spPr>
              <a:xfrm>
                <a:off x="536184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5" name="CustomShape 196"/>
              <p:cNvSpPr/>
              <p:nvPr/>
            </p:nvSpPr>
            <p:spPr>
              <a:xfrm>
                <a:off x="678960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6" name="CustomShape 197"/>
              <p:cNvSpPr/>
              <p:nvPr/>
            </p:nvSpPr>
            <p:spPr>
              <a:xfrm>
                <a:off x="750384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7" name="CustomShape 198"/>
              <p:cNvSpPr/>
              <p:nvPr/>
            </p:nvSpPr>
            <p:spPr>
              <a:xfrm>
                <a:off x="786060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8" name="CustomShape 199"/>
              <p:cNvSpPr/>
              <p:nvPr/>
            </p:nvSpPr>
            <p:spPr>
              <a:xfrm>
                <a:off x="821772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9" name="CustomShape 200"/>
              <p:cNvSpPr/>
              <p:nvPr/>
            </p:nvSpPr>
            <p:spPr>
              <a:xfrm>
                <a:off x="214884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0" name="CustomShape 201"/>
              <p:cNvSpPr/>
              <p:nvPr/>
            </p:nvSpPr>
            <p:spPr>
              <a:xfrm>
                <a:off x="250560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1" name="CustomShape 202"/>
              <p:cNvSpPr/>
              <p:nvPr/>
            </p:nvSpPr>
            <p:spPr>
              <a:xfrm>
                <a:off x="286272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2" name="CustomShape 203"/>
              <p:cNvSpPr/>
              <p:nvPr/>
            </p:nvSpPr>
            <p:spPr>
              <a:xfrm>
                <a:off x="321984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3" name="CustomShape 204"/>
              <p:cNvSpPr/>
              <p:nvPr/>
            </p:nvSpPr>
            <p:spPr>
              <a:xfrm>
                <a:off x="857484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4" name="CustomShape 205"/>
              <p:cNvSpPr/>
              <p:nvPr/>
            </p:nvSpPr>
            <p:spPr>
              <a:xfrm>
                <a:off x="571860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5" name="CustomShape 206"/>
              <p:cNvSpPr/>
              <p:nvPr/>
            </p:nvSpPr>
            <p:spPr>
              <a:xfrm>
                <a:off x="607572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6" name="CustomShape 207"/>
              <p:cNvSpPr/>
              <p:nvPr/>
            </p:nvSpPr>
            <p:spPr>
              <a:xfrm>
                <a:off x="7146720" y="3946320"/>
                <a:ext cx="323640" cy="215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480">
                <a:solidFill>
                  <a:srgbClr val="ddddd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67" name="CustomShape 208"/>
            <p:cNvSpPr/>
            <p:nvPr/>
          </p:nvSpPr>
          <p:spPr>
            <a:xfrm>
              <a:off x="297720" y="3946320"/>
              <a:ext cx="1814040" cy="21564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22320">
              <a:solidFill>
                <a:srgbClr val="007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36000" tIns="36000" bIns="36000" anchor="ctr">
              <a:noAutofit/>
            </a:bodyPr>
            <a:p>
              <a:pPr marL="181080" indent="-180720">
                <a:lnSpc>
                  <a:spcPct val="100000"/>
                </a:lnSpc>
              </a:pPr>
              <a:r>
                <a:rPr b="1" lang="pt-BR" sz="600" spc="-1" strike="noStrike">
                  <a:solidFill>
                    <a:srgbClr val="c0504d"/>
                  </a:solidFill>
                  <a:latin typeface="Verdana"/>
                  <a:ea typeface="MS PGothic"/>
                </a:rPr>
                <a:t>8. Estabilização</a:t>
              </a:r>
              <a:endParaRPr b="0" lang="en-US" sz="600" spc="-1" strike="noStrike">
                <a:latin typeface="Arial"/>
              </a:endParaRPr>
            </a:p>
          </p:txBody>
        </p:sp>
      </p:grpSp>
      <p:sp>
        <p:nvSpPr>
          <p:cNvPr id="468" name="CustomShape 209"/>
          <p:cNvSpPr/>
          <p:nvPr/>
        </p:nvSpPr>
        <p:spPr>
          <a:xfrm>
            <a:off x="5870160" y="3995640"/>
            <a:ext cx="2835360" cy="11700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210"/>
          <p:cNvSpPr/>
          <p:nvPr/>
        </p:nvSpPr>
        <p:spPr>
          <a:xfrm>
            <a:off x="8724240" y="3995640"/>
            <a:ext cx="45360" cy="11556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211"/>
          <p:cNvSpPr/>
          <p:nvPr/>
        </p:nvSpPr>
        <p:spPr>
          <a:xfrm>
            <a:off x="8786160" y="3995640"/>
            <a:ext cx="35640" cy="11556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CustomShape 212"/>
          <p:cNvSpPr/>
          <p:nvPr/>
        </p:nvSpPr>
        <p:spPr>
          <a:xfrm>
            <a:off x="8844840" y="3995640"/>
            <a:ext cx="35640" cy="11556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2" name="Picture 262" descr="traffic_light_green_dan__01"/>
          <p:cNvPicPr/>
          <p:nvPr/>
        </p:nvPicPr>
        <p:blipFill>
          <a:blip r:embed="rId1"/>
          <a:stretch/>
        </p:blipFill>
        <p:spPr>
          <a:xfrm>
            <a:off x="4810680" y="3432600"/>
            <a:ext cx="177480" cy="204120"/>
          </a:xfrm>
          <a:prstGeom prst="rect">
            <a:avLst/>
          </a:prstGeom>
          <a:ln w="9360">
            <a:noFill/>
          </a:ln>
        </p:spPr>
      </p:pic>
      <p:pic>
        <p:nvPicPr>
          <p:cNvPr id="473" name="Picture 263" descr="traffic_light_green_dan__01"/>
          <p:cNvPicPr/>
          <p:nvPr/>
        </p:nvPicPr>
        <p:blipFill>
          <a:blip r:embed="rId2"/>
          <a:stretch/>
        </p:blipFill>
        <p:spPr>
          <a:xfrm>
            <a:off x="4210200" y="2658240"/>
            <a:ext cx="177480" cy="204120"/>
          </a:xfrm>
          <a:prstGeom prst="rect">
            <a:avLst/>
          </a:prstGeom>
          <a:ln w="9360">
            <a:noFill/>
          </a:ln>
        </p:spPr>
      </p:pic>
      <p:sp>
        <p:nvSpPr>
          <p:cNvPr id="474" name="CustomShape 213"/>
          <p:cNvSpPr/>
          <p:nvPr/>
        </p:nvSpPr>
        <p:spPr>
          <a:xfrm>
            <a:off x="4614840" y="2983680"/>
            <a:ext cx="70920" cy="7092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5" name="CustomShape 214"/>
          <p:cNvSpPr/>
          <p:nvPr/>
        </p:nvSpPr>
        <p:spPr>
          <a:xfrm>
            <a:off x="4753080" y="2946960"/>
            <a:ext cx="144000" cy="14400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215"/>
          <p:cNvSpPr/>
          <p:nvPr/>
        </p:nvSpPr>
        <p:spPr>
          <a:xfrm flipH="1">
            <a:off x="5166000" y="2366640"/>
            <a:ext cx="1373400" cy="431280"/>
          </a:xfrm>
          <a:prstGeom prst="borderCallout1">
            <a:avLst>
              <a:gd name="adj1" fmla="val 111634"/>
              <a:gd name="adj2" fmla="val 76604"/>
              <a:gd name="adj3" fmla="val 142964"/>
              <a:gd name="adj4" fmla="val 119472"/>
            </a:avLst>
          </a:prstGeom>
          <a:solidFill>
            <a:schemeClr val="bg1"/>
          </a:solidFill>
          <a:ln w="1584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Operação Sistema de Leitura e Campo SEM OSB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77" name="CustomShape 216"/>
          <p:cNvSpPr/>
          <p:nvPr/>
        </p:nvSpPr>
        <p:spPr>
          <a:xfrm>
            <a:off x="5273640" y="3757680"/>
            <a:ext cx="70920" cy="7092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217"/>
          <p:cNvSpPr/>
          <p:nvPr/>
        </p:nvSpPr>
        <p:spPr>
          <a:xfrm>
            <a:off x="5345640" y="4319280"/>
            <a:ext cx="850680" cy="215640"/>
          </a:xfrm>
          <a:prstGeom prst="borderCallout1">
            <a:avLst>
              <a:gd name="adj1" fmla="val -33701"/>
              <a:gd name="adj2" fmla="val 7697"/>
              <a:gd name="adj3" fmla="val -211333"/>
              <a:gd name="adj4" fmla="val -3219"/>
            </a:avLst>
          </a:prstGeom>
          <a:solidFill>
            <a:schemeClr val="bg1"/>
          </a:solidFill>
          <a:ln w="1584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Fim do Piloto COM OSB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79" name="CustomShape 218"/>
          <p:cNvSpPr/>
          <p:nvPr/>
        </p:nvSpPr>
        <p:spPr>
          <a:xfrm>
            <a:off x="5583600" y="3721320"/>
            <a:ext cx="144000" cy="14400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219"/>
          <p:cNvSpPr/>
          <p:nvPr/>
        </p:nvSpPr>
        <p:spPr>
          <a:xfrm flipH="1">
            <a:off x="5881320" y="3096360"/>
            <a:ext cx="1407240" cy="431280"/>
          </a:xfrm>
          <a:prstGeom prst="borderCallout1">
            <a:avLst>
              <a:gd name="adj1" fmla="val 111634"/>
              <a:gd name="adj2" fmla="val 76604"/>
              <a:gd name="adj3" fmla="val 154728"/>
              <a:gd name="adj4" fmla="val 108566"/>
            </a:avLst>
          </a:prstGeom>
          <a:solidFill>
            <a:schemeClr val="bg1"/>
          </a:solidFill>
          <a:ln w="1584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Operação Sistema de Leitura e Campo COM OSB</a:t>
            </a:r>
            <a:endParaRPr b="0" lang="en-US" sz="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(Até 2MM de clientes)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81" name="CustomShape 220"/>
          <p:cNvSpPr/>
          <p:nvPr/>
        </p:nvSpPr>
        <p:spPr>
          <a:xfrm>
            <a:off x="3535200" y="4319280"/>
            <a:ext cx="1412280" cy="431280"/>
          </a:xfrm>
          <a:prstGeom prst="borderCallout1">
            <a:avLst>
              <a:gd name="adj1" fmla="val -13366"/>
              <a:gd name="adj2" fmla="val 59521"/>
              <a:gd name="adj3" fmla="val -155566"/>
              <a:gd name="adj4" fmla="val 90994"/>
            </a:avLst>
          </a:prstGeom>
          <a:solidFill>
            <a:schemeClr val="bg1"/>
          </a:solidFill>
          <a:ln w="1584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GO / NO GO</a:t>
            </a:r>
            <a:endParaRPr b="0" lang="en-US" sz="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para Piloto Sistema de Leitura e Campo COM OSB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82" name="CustomShape 221"/>
          <p:cNvSpPr/>
          <p:nvPr/>
        </p:nvSpPr>
        <p:spPr>
          <a:xfrm>
            <a:off x="6170400" y="4018680"/>
            <a:ext cx="70920" cy="7092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222"/>
          <p:cNvSpPr/>
          <p:nvPr/>
        </p:nvSpPr>
        <p:spPr>
          <a:xfrm>
            <a:off x="6342480" y="4018680"/>
            <a:ext cx="70920" cy="7092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223"/>
          <p:cNvSpPr/>
          <p:nvPr/>
        </p:nvSpPr>
        <p:spPr>
          <a:xfrm>
            <a:off x="6514560" y="4018680"/>
            <a:ext cx="70920" cy="7092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224"/>
          <p:cNvSpPr/>
          <p:nvPr/>
        </p:nvSpPr>
        <p:spPr>
          <a:xfrm>
            <a:off x="6686640" y="4018680"/>
            <a:ext cx="70920" cy="7092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225"/>
          <p:cNvSpPr/>
          <p:nvPr/>
        </p:nvSpPr>
        <p:spPr>
          <a:xfrm>
            <a:off x="6130800" y="3946320"/>
            <a:ext cx="1534320" cy="215640"/>
          </a:xfrm>
          <a:prstGeom prst="rect">
            <a:avLst/>
          </a:prstGeom>
          <a:noFill/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" name="CustomShape 226"/>
          <p:cNvSpPr/>
          <p:nvPr/>
        </p:nvSpPr>
        <p:spPr>
          <a:xfrm>
            <a:off x="6775920" y="4426920"/>
            <a:ext cx="1441440" cy="431280"/>
          </a:xfrm>
          <a:prstGeom prst="borderCallout1">
            <a:avLst>
              <a:gd name="adj1" fmla="val -9436"/>
              <a:gd name="adj2" fmla="val 48559"/>
              <a:gd name="adj3" fmla="val -59127"/>
              <a:gd name="adj4" fmla="val 4063"/>
            </a:avLst>
          </a:prstGeom>
          <a:solidFill>
            <a:schemeClr val="bg1"/>
          </a:solidFill>
          <a:ln w="1584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Próximos rollouts a serem definidos e planejados durante o projeto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88" name="CustomShape 227"/>
          <p:cNvSpPr/>
          <p:nvPr/>
        </p:nvSpPr>
        <p:spPr>
          <a:xfrm>
            <a:off x="6858720" y="4018680"/>
            <a:ext cx="70920" cy="7092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228"/>
          <p:cNvSpPr/>
          <p:nvPr/>
        </p:nvSpPr>
        <p:spPr>
          <a:xfrm>
            <a:off x="7030800" y="4018680"/>
            <a:ext cx="70920" cy="7092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ustomShape 229"/>
          <p:cNvSpPr/>
          <p:nvPr/>
        </p:nvSpPr>
        <p:spPr>
          <a:xfrm>
            <a:off x="7202880" y="4018680"/>
            <a:ext cx="70920" cy="7092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CustomShape 230"/>
          <p:cNvSpPr/>
          <p:nvPr/>
        </p:nvSpPr>
        <p:spPr>
          <a:xfrm>
            <a:off x="7374960" y="4018680"/>
            <a:ext cx="70920" cy="7092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231"/>
          <p:cNvSpPr/>
          <p:nvPr/>
        </p:nvSpPr>
        <p:spPr>
          <a:xfrm>
            <a:off x="7547040" y="4018680"/>
            <a:ext cx="70920" cy="70920"/>
          </a:xfrm>
          <a:prstGeom prst="flowChartDecision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rect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CustomShape 232"/>
          <p:cNvSpPr/>
          <p:nvPr/>
        </p:nvSpPr>
        <p:spPr>
          <a:xfrm flipH="1">
            <a:off x="4392000" y="1898640"/>
            <a:ext cx="1412280" cy="431280"/>
          </a:xfrm>
          <a:prstGeom prst="borderCallout1">
            <a:avLst>
              <a:gd name="adj1" fmla="val 111634"/>
              <a:gd name="adj2" fmla="val 76604"/>
              <a:gd name="adj3" fmla="val 171273"/>
              <a:gd name="adj4" fmla="val 101220"/>
            </a:avLst>
          </a:prstGeom>
          <a:solidFill>
            <a:schemeClr val="bg1"/>
          </a:solidFill>
          <a:ln w="1584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GO / NO GO</a:t>
            </a:r>
            <a:endParaRPr b="0" lang="en-US" sz="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para Piloto Sistema de Leitura e Campo SEM OSB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94" name="CustomShape 233"/>
          <p:cNvSpPr/>
          <p:nvPr/>
        </p:nvSpPr>
        <p:spPr>
          <a:xfrm>
            <a:off x="3771720" y="3218400"/>
            <a:ext cx="799560" cy="117000"/>
          </a:xfrm>
          <a:prstGeom prst="rect">
            <a:avLst/>
          </a:prstGeom>
          <a:gradFill rotWithShape="0">
            <a:gsLst>
              <a:gs pos="0">
                <a:srgbClr val="948a54"/>
              </a:gs>
              <a:gs pos="100000">
                <a:srgbClr val="ddd9c3"/>
              </a:gs>
            </a:gsLst>
            <a:lin ang="16200000"/>
          </a:gra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CustomShape 234"/>
          <p:cNvSpPr/>
          <p:nvPr/>
        </p:nvSpPr>
        <p:spPr>
          <a:xfrm>
            <a:off x="3219840" y="3426840"/>
            <a:ext cx="604800" cy="2098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6" name="CustomShape 235"/>
          <p:cNvSpPr/>
          <p:nvPr/>
        </p:nvSpPr>
        <p:spPr>
          <a:xfrm flipH="1">
            <a:off x="2956320" y="2883960"/>
            <a:ext cx="850680" cy="215640"/>
          </a:xfrm>
          <a:prstGeom prst="borderCallout1">
            <a:avLst>
              <a:gd name="adj1" fmla="val 40417"/>
              <a:gd name="adj2" fmla="val -5734"/>
              <a:gd name="adj3" fmla="val 62785"/>
              <a:gd name="adj4" fmla="val -89622"/>
            </a:avLst>
          </a:prstGeom>
          <a:solidFill>
            <a:schemeClr val="bg1"/>
          </a:solidFill>
          <a:ln w="1584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Fim do Piloto SEM OSB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97" name="CustomShape 236"/>
          <p:cNvSpPr/>
          <p:nvPr/>
        </p:nvSpPr>
        <p:spPr>
          <a:xfrm>
            <a:off x="2165400" y="4061880"/>
            <a:ext cx="1029960" cy="529560"/>
          </a:xfrm>
          <a:prstGeom prst="borderCallout1">
            <a:avLst>
              <a:gd name="adj1" fmla="val -30171"/>
              <a:gd name="adj2" fmla="val 80222"/>
              <a:gd name="adj3" fmla="val -82421"/>
              <a:gd name="adj4" fmla="val 107223"/>
            </a:avLst>
          </a:prstGeom>
          <a:solidFill>
            <a:schemeClr val="bg1"/>
          </a:solidFill>
          <a:ln w="1584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Planejamento de testes + Testes de desenvolvimentos do CCS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98" name="CustomShape 237"/>
          <p:cNvSpPr/>
          <p:nvPr/>
        </p:nvSpPr>
        <p:spPr>
          <a:xfrm>
            <a:off x="297720" y="1419840"/>
            <a:ext cx="1814040" cy="37980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222480" indent="-174240" algn="ctr">
              <a:lnSpc>
                <a:spcPct val="100000"/>
              </a:lnSpc>
              <a:spcBef>
                <a:spcPts val="360"/>
              </a:spcBef>
            </a:pPr>
            <a:r>
              <a:rPr b="1" lang="pt-BR" sz="1200" spc="-1" strike="noStrike">
                <a:solidFill>
                  <a:srgbClr val="ffffff"/>
                </a:solidFill>
                <a:latin typeface="Verdana"/>
                <a:ea typeface="ＭＳ Ｐゴシック"/>
              </a:rPr>
              <a:t>Atividades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99" name="CustomShape 238"/>
          <p:cNvSpPr/>
          <p:nvPr/>
        </p:nvSpPr>
        <p:spPr>
          <a:xfrm>
            <a:off x="250596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MAR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0" name="CustomShape 239"/>
          <p:cNvSpPr/>
          <p:nvPr/>
        </p:nvSpPr>
        <p:spPr>
          <a:xfrm>
            <a:off x="286416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ABR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1" name="CustomShape 240"/>
          <p:cNvSpPr/>
          <p:nvPr/>
        </p:nvSpPr>
        <p:spPr>
          <a:xfrm>
            <a:off x="3219840" y="1635480"/>
            <a:ext cx="32508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MAI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2" name="CustomShape 241"/>
          <p:cNvSpPr/>
          <p:nvPr/>
        </p:nvSpPr>
        <p:spPr>
          <a:xfrm>
            <a:off x="357696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JUN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3" name="CustomShape 242"/>
          <p:cNvSpPr/>
          <p:nvPr/>
        </p:nvSpPr>
        <p:spPr>
          <a:xfrm>
            <a:off x="393264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JUL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4" name="CustomShape 243"/>
          <p:cNvSpPr/>
          <p:nvPr/>
        </p:nvSpPr>
        <p:spPr>
          <a:xfrm>
            <a:off x="428832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AGO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5" name="CustomShape 244"/>
          <p:cNvSpPr/>
          <p:nvPr/>
        </p:nvSpPr>
        <p:spPr>
          <a:xfrm>
            <a:off x="464400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SET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6" name="CustomShape 245"/>
          <p:cNvSpPr/>
          <p:nvPr/>
        </p:nvSpPr>
        <p:spPr>
          <a:xfrm>
            <a:off x="500112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OUT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7" name="CustomShape 246"/>
          <p:cNvSpPr/>
          <p:nvPr/>
        </p:nvSpPr>
        <p:spPr>
          <a:xfrm>
            <a:off x="535680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NOV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8" name="CustomShape 247"/>
          <p:cNvSpPr/>
          <p:nvPr/>
        </p:nvSpPr>
        <p:spPr>
          <a:xfrm>
            <a:off x="784764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JUN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09" name="CustomShape 248"/>
          <p:cNvSpPr/>
          <p:nvPr/>
        </p:nvSpPr>
        <p:spPr>
          <a:xfrm>
            <a:off x="749196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MAI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10" name="CustomShape 249"/>
          <p:cNvSpPr/>
          <p:nvPr/>
        </p:nvSpPr>
        <p:spPr>
          <a:xfrm>
            <a:off x="606780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JAN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11" name="CustomShape 250"/>
          <p:cNvSpPr/>
          <p:nvPr/>
        </p:nvSpPr>
        <p:spPr>
          <a:xfrm>
            <a:off x="6423480" y="1635480"/>
            <a:ext cx="32508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FEV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12" name="CustomShape 251"/>
          <p:cNvSpPr/>
          <p:nvPr/>
        </p:nvSpPr>
        <p:spPr>
          <a:xfrm>
            <a:off x="678060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MAR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13" name="CustomShape 252"/>
          <p:cNvSpPr/>
          <p:nvPr/>
        </p:nvSpPr>
        <p:spPr>
          <a:xfrm>
            <a:off x="713628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ABR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14" name="CustomShape 253"/>
          <p:cNvSpPr/>
          <p:nvPr/>
        </p:nvSpPr>
        <p:spPr>
          <a:xfrm>
            <a:off x="571248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DEZ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15" name="CustomShape 254"/>
          <p:cNvSpPr/>
          <p:nvPr/>
        </p:nvSpPr>
        <p:spPr>
          <a:xfrm>
            <a:off x="6075720" y="1419840"/>
            <a:ext cx="2804760" cy="1735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222120" indent="-172800" algn="ctr">
              <a:lnSpc>
                <a:spcPct val="100000"/>
              </a:lnSpc>
              <a:spcBef>
                <a:spcPts val="300"/>
              </a:spcBef>
            </a:pPr>
            <a:r>
              <a:rPr b="1" lang="pt-BR" sz="1000" spc="-1" strike="noStrike">
                <a:solidFill>
                  <a:srgbClr val="ffffff"/>
                </a:solidFill>
                <a:latin typeface="Verdana"/>
                <a:ea typeface="MS PGothic"/>
              </a:rPr>
              <a:t>2013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516" name="CustomShape 255"/>
          <p:cNvSpPr/>
          <p:nvPr/>
        </p:nvSpPr>
        <p:spPr>
          <a:xfrm>
            <a:off x="2162880" y="1419840"/>
            <a:ext cx="3872880" cy="1735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222480" indent="-174240" algn="ctr">
              <a:lnSpc>
                <a:spcPct val="100000"/>
              </a:lnSpc>
              <a:spcBef>
                <a:spcPts val="300"/>
              </a:spcBef>
            </a:pPr>
            <a:r>
              <a:rPr b="1" lang="pt-BR" sz="1000" spc="-1" strike="noStrike">
                <a:solidFill>
                  <a:srgbClr val="ffffff"/>
                </a:solidFill>
                <a:latin typeface="Verdana"/>
                <a:ea typeface="ＭＳ Ｐゴシック"/>
              </a:rPr>
              <a:t>2012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517" name="CustomShape 256"/>
          <p:cNvSpPr/>
          <p:nvPr/>
        </p:nvSpPr>
        <p:spPr>
          <a:xfrm>
            <a:off x="216288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FEV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18" name="CustomShape 257"/>
          <p:cNvSpPr/>
          <p:nvPr/>
        </p:nvSpPr>
        <p:spPr>
          <a:xfrm>
            <a:off x="819972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JUL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19" name="CustomShape 258"/>
          <p:cNvSpPr/>
          <p:nvPr/>
        </p:nvSpPr>
        <p:spPr>
          <a:xfrm>
            <a:off x="8556840" y="1635480"/>
            <a:ext cx="323640" cy="166320"/>
          </a:xfrm>
          <a:prstGeom prst="rect">
            <a:avLst/>
          </a:prstGeom>
          <a:solidFill>
            <a:srgbClr val="006699"/>
          </a:solidFill>
          <a:ln w="381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1400" rIns="40680" tIns="40680" bIns="40680" anchor="ctr">
            <a:noAutofit/>
          </a:bodyPr>
          <a:p>
            <a:pPr marL="173160" indent="-172800" algn="ctr">
              <a:lnSpc>
                <a:spcPct val="100000"/>
              </a:lnSpc>
              <a:spcBef>
                <a:spcPts val="31"/>
              </a:spcBef>
            </a:pPr>
            <a:r>
              <a:rPr b="1" lang="pt-BR" sz="600" spc="-1" strike="noStrike">
                <a:solidFill>
                  <a:srgbClr val="ffffff"/>
                </a:solidFill>
                <a:latin typeface="Verdana"/>
                <a:ea typeface="MS PGothic"/>
              </a:rPr>
              <a:t>AGO</a:t>
            </a:r>
            <a:endParaRPr b="0" lang="en-US" sz="600" spc="-1" strike="noStrike">
              <a:latin typeface="Arial"/>
            </a:endParaRPr>
          </a:p>
        </p:txBody>
      </p:sp>
      <p:sp>
        <p:nvSpPr>
          <p:cNvPr id="520" name="CustomShape 259"/>
          <p:cNvSpPr/>
          <p:nvPr/>
        </p:nvSpPr>
        <p:spPr>
          <a:xfrm flipH="1">
            <a:off x="3285360" y="1837440"/>
            <a:ext cx="1079280" cy="207360"/>
          </a:xfrm>
          <a:prstGeom prst="borderCallout1">
            <a:avLst>
              <a:gd name="adj1" fmla="val 120458"/>
              <a:gd name="adj2" fmla="val 47838"/>
              <a:gd name="adj3" fmla="val 188698"/>
              <a:gd name="adj4" fmla="val 90470"/>
            </a:avLst>
          </a:prstGeom>
          <a:solidFill>
            <a:schemeClr val="bg1"/>
          </a:solidFill>
          <a:ln w="1584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700" spc="-1" strike="noStrike">
                <a:solidFill>
                  <a:srgbClr val="c0504d"/>
                </a:solidFill>
                <a:latin typeface="Verdana"/>
                <a:ea typeface="ＭＳ Ｐゴシック"/>
              </a:rPr>
              <a:t>Validação de Escopo</a:t>
            </a:r>
            <a:endParaRPr b="0" lang="en-US" sz="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66E496A9-F3A7-42D7-A18A-104FE23DE5E2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522" name="TextShape 2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Estratégia e Premissas do Projeto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TextShape 3"/>
          <p:cNvSpPr txBox="1"/>
          <p:nvPr/>
        </p:nvSpPr>
        <p:spPr>
          <a:xfrm>
            <a:off x="413640" y="1338480"/>
            <a:ext cx="8294400" cy="4191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609480" indent="-609120">
              <a:lnSpc>
                <a:spcPct val="150000"/>
              </a:lnSpc>
              <a:spcBef>
                <a:spcPts val="281"/>
              </a:spcBef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O projeto será implantado até o Piloto, mas não será expandido automaticamente.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  <a:p>
            <a:pPr marL="609480" indent="-609120">
              <a:lnSpc>
                <a:spcPct val="150000"/>
              </a:lnSpc>
              <a:spcBef>
                <a:spcPts val="281"/>
              </a:spcBef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Por esse motivo, só está sendo prevista a compra de coletores profissionais para o Piloto.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  <a:p>
            <a:pPr marL="609480" indent="-609120">
              <a:lnSpc>
                <a:spcPct val="150000"/>
              </a:lnSpc>
              <a:spcBef>
                <a:spcPts val="281"/>
              </a:spcBef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Os smartphones continuarão a ser utilizados para o processo convencional de leitura, e impressão pelo Print Center, mas não servirão para o OSB.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  <a:p>
            <a:pPr marL="609480" indent="-609120">
              <a:lnSpc>
                <a:spcPct val="150000"/>
              </a:lnSpc>
              <a:spcBef>
                <a:spcPts val="281"/>
              </a:spcBef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Está sendo adotada a plataforma Android para o sistema de campo em função de ser o padrão adotado pela maioria dos fabricantes de smartphones, e também por já estar em estudo ou desenvolvimento pelos fabricantes dos equipamentos profissionais.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  <a:p>
            <a:pPr marL="609480" indent="-609120">
              <a:lnSpc>
                <a:spcPct val="150000"/>
              </a:lnSpc>
              <a:spcBef>
                <a:spcPts val="281"/>
              </a:spcBef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Com essas condições, para se expandir o OSB para as distribuidoras da CPFL, deveremos considerar os prazos e investimentos necessários à aquisição dos coletores adequados e respectivas impressoras.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7AA1E6D1-1CEA-4ED8-A2E8-60F1E82AF517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525" name="TextShape 2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Estratégia e Premissas do Projeto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TextShape 3"/>
          <p:cNvSpPr txBox="1"/>
          <p:nvPr/>
        </p:nvSpPr>
        <p:spPr>
          <a:xfrm>
            <a:off x="413640" y="1190520"/>
            <a:ext cx="8294400" cy="47746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609480" indent="-609120">
              <a:lnSpc>
                <a:spcPct val="150000"/>
              </a:lnSpc>
              <a:spcBef>
                <a:spcPts val="281"/>
              </a:spcBef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Será desenvolvido estudo de produtividade para outras regiões, com o objetivo de expandir o projeto para outras regiões economicamente viáveis, independente da situação do monopólio dos Correios.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  <a:p>
            <a:pPr marL="609480" indent="-609120">
              <a:lnSpc>
                <a:spcPct val="150000"/>
              </a:lnSpc>
              <a:spcBef>
                <a:spcPts val="281"/>
              </a:spcBef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Com essas diretrizes, estaremos postergando os altos investimentos necessários em equipamentos, mas, em contrapartida, quando for feita a migração para o OSB, irão ocorrer duas mudanças significativas simultaneamente: a dos equipamentos, que na transição geram perdas de produtividade até que os leituristas se habituem ao novo modelo, e à de processo que passará ao faturamento em campo.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  <a:p>
            <a:pPr marL="609480" indent="-609120">
              <a:lnSpc>
                <a:spcPct val="150000"/>
              </a:lnSpc>
              <a:spcBef>
                <a:spcPts val="281"/>
              </a:spcBef>
            </a:pP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E1EC5136-CFDC-4D3A-9D06-FCDB7695AFDE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528" name="TextShape 2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Agenda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CustomShape 3"/>
          <p:cNvSpPr/>
          <p:nvPr/>
        </p:nvSpPr>
        <p:spPr>
          <a:xfrm>
            <a:off x="457200" y="1112760"/>
            <a:ext cx="8229240" cy="228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0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O projeto OSB – On Site Billing (Visão Geral)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Cronograma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98cd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0098cd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0098cd"/>
                </a:solidFill>
                <a:latin typeface="Arial"/>
                <a:ea typeface="ＭＳ Ｐゴシック"/>
              </a:rPr>
              <a:t>Organização do projeto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Fatores críticos de sucesso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1119960" y="2331720"/>
            <a:ext cx="7068960" cy="84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chemeClr val="accent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pt-BR" sz="11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Gestão do Projeto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531" name="CustomShape 2"/>
          <p:cNvSpPr/>
          <p:nvPr/>
        </p:nvSpPr>
        <p:spPr>
          <a:xfrm rot="5400000">
            <a:off x="3242520" y="1242000"/>
            <a:ext cx="917280" cy="1906200"/>
          </a:xfrm>
          <a:prstGeom prst="bentConnector3">
            <a:avLst>
              <a:gd name="adj1" fmla="val 79066"/>
            </a:avLst>
          </a:pr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3"/>
          <p:cNvSpPr/>
          <p:nvPr/>
        </p:nvSpPr>
        <p:spPr>
          <a:xfrm>
            <a:off x="1940040" y="3851280"/>
            <a:ext cx="1615680" cy="2084400"/>
          </a:xfrm>
          <a:prstGeom prst="rect">
            <a:avLst/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3" name="CustomShape 4"/>
          <p:cNvSpPr/>
          <p:nvPr/>
        </p:nvSpPr>
        <p:spPr>
          <a:xfrm>
            <a:off x="5745240" y="3851280"/>
            <a:ext cx="1615680" cy="208440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534" name="CustomShape 5"/>
          <p:cNvSpPr/>
          <p:nvPr/>
        </p:nvSpPr>
        <p:spPr>
          <a:xfrm>
            <a:off x="3846600" y="3851280"/>
            <a:ext cx="1615680" cy="2084400"/>
          </a:xfrm>
          <a:prstGeom prst="rect">
            <a:avLst/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535" name="CustomShape 6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3F86F038-5F6D-4966-A592-4466FDE8C992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536" name="TextShape 7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Organização do Projeto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CustomShape 8"/>
          <p:cNvSpPr/>
          <p:nvPr/>
        </p:nvSpPr>
        <p:spPr>
          <a:xfrm>
            <a:off x="1939680" y="1662120"/>
            <a:ext cx="1616040" cy="515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fc949"/>
              </a:gs>
              <a:gs pos="100000">
                <a:srgbClr val="d9ffa4"/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Verdana"/>
                <a:ea typeface="Verdana"/>
              </a:rPr>
              <a:t>Patrocinadores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38" name="CustomShape 9"/>
          <p:cNvSpPr/>
          <p:nvPr/>
        </p:nvSpPr>
        <p:spPr>
          <a:xfrm>
            <a:off x="3839400" y="2654280"/>
            <a:ext cx="1615680" cy="434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Verdana"/>
                <a:ea typeface="Verdana"/>
              </a:rPr>
              <a:t>DPCL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Verdana"/>
                <a:ea typeface="Verdana"/>
              </a:rPr>
              <a:t>Marcelo Freitas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39" name="CustomShape 10"/>
          <p:cNvSpPr/>
          <p:nvPr/>
        </p:nvSpPr>
        <p:spPr>
          <a:xfrm>
            <a:off x="1940040" y="2654280"/>
            <a:ext cx="1615680" cy="434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Verdana"/>
                <a:ea typeface="Verdana"/>
              </a:rPr>
              <a:t>AIPC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Verdana"/>
                <a:ea typeface="Verdana"/>
              </a:rPr>
              <a:t>Tulio Irie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40" name="CustomShape 11"/>
          <p:cNvSpPr/>
          <p:nvPr/>
        </p:nvSpPr>
        <p:spPr>
          <a:xfrm>
            <a:off x="3846600" y="1220760"/>
            <a:ext cx="1615680" cy="515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Verdana"/>
                <a:ea typeface="Verdana"/>
              </a:rPr>
              <a:t>Comitê Executivo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41" name="CustomShape 12"/>
          <p:cNvSpPr/>
          <p:nvPr/>
        </p:nvSpPr>
        <p:spPr>
          <a:xfrm>
            <a:off x="1940040" y="3516480"/>
            <a:ext cx="1615680" cy="515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latin typeface="Verdana"/>
                <a:ea typeface="Verdana"/>
              </a:rPr>
              <a:t>CCS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42" name="CustomShape 13"/>
          <p:cNvSpPr/>
          <p:nvPr/>
        </p:nvSpPr>
        <p:spPr>
          <a:xfrm>
            <a:off x="3846600" y="3516480"/>
            <a:ext cx="1615680" cy="515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16b27"/>
              </a:gs>
              <a:gs pos="100000">
                <a:srgbClr val="6f3112"/>
              </a:gs>
            </a:gsLst>
            <a:lin ang="5400000"/>
          </a:gradFill>
          <a:ln w="9360">
            <a:solidFill>
              <a:srgbClr val="ec4e10"/>
            </a:solidFill>
            <a:round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Verdana"/>
                <a:ea typeface="Verdana"/>
              </a:rPr>
              <a:t>Sistema de Gestão de Leitura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543" name="CustomShape 14"/>
          <p:cNvSpPr/>
          <p:nvPr/>
        </p:nvSpPr>
        <p:spPr>
          <a:xfrm>
            <a:off x="5745240" y="3516480"/>
            <a:ext cx="1615680" cy="515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878"/>
              </a:gs>
              <a:gs pos="100000">
                <a:srgbClr val="003e37"/>
              </a:gs>
            </a:gsLst>
            <a:lin ang="5400000"/>
          </a:gradFill>
          <a:ln w="9360">
            <a:solidFill>
              <a:srgbClr val="00645c"/>
            </a:solidFill>
            <a:round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latin typeface="Verdana"/>
                <a:ea typeface="Verdana"/>
              </a:rPr>
              <a:t>Sistema de Campo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44" name="CustomShape 15"/>
          <p:cNvSpPr/>
          <p:nvPr/>
        </p:nvSpPr>
        <p:spPr>
          <a:xfrm flipV="1">
            <a:off x="3556080" y="1736280"/>
            <a:ext cx="1098360" cy="182880"/>
          </a:xfrm>
          <a:prstGeom prst="bentConnector2">
            <a:avLst/>
          </a:pr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16"/>
          <p:cNvSpPr/>
          <p:nvPr/>
        </p:nvSpPr>
        <p:spPr>
          <a:xfrm>
            <a:off x="0" y="1473840"/>
            <a:ext cx="1579320" cy="456840"/>
          </a:xfrm>
          <a:prstGeom prst="accentCallout1">
            <a:avLst>
              <a:gd name="adj1" fmla="val 9861"/>
              <a:gd name="adj2" fmla="val 104972"/>
              <a:gd name="adj3" fmla="val 63357"/>
              <a:gd name="adj4" fmla="val 119850"/>
            </a:avLst>
          </a:prstGeom>
          <a:noFill/>
          <a:ln w="9360">
            <a:solidFill>
              <a:srgbClr val="4648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464847"/>
              </a:buClr>
              <a:buFont typeface="Symbol" charset="2"/>
              <a:buChar char=""/>
            </a:pP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Marney Antunes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64847"/>
              </a:buClr>
              <a:buFont typeface="Symbol" charset="2"/>
              <a:buChar char=""/>
            </a:pP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Marcelo Carreras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546" name="CustomShape 17"/>
          <p:cNvSpPr/>
          <p:nvPr/>
        </p:nvSpPr>
        <p:spPr>
          <a:xfrm rot="5400000">
            <a:off x="3532320" y="2393640"/>
            <a:ext cx="337680" cy="1906200"/>
          </a:xfrm>
          <a:prstGeom prst="bentConnector3">
            <a:avLst>
              <a:gd name="adj1" fmla="val 50000"/>
            </a:avLst>
          </a:prstGeom>
          <a:noFill/>
          <a:ln w="12600"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7" name="CustomShape 18"/>
          <p:cNvSpPr/>
          <p:nvPr/>
        </p:nvSpPr>
        <p:spPr>
          <a:xfrm flipH="1" rot="16200000">
            <a:off x="5434200" y="2397600"/>
            <a:ext cx="337680" cy="1898280"/>
          </a:xfrm>
          <a:prstGeom prst="bentConnector3">
            <a:avLst>
              <a:gd name="adj1" fmla="val 50000"/>
            </a:avLst>
          </a:prstGeom>
          <a:noFill/>
          <a:ln w="12600"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8" name="CustomShape 19"/>
          <p:cNvSpPr/>
          <p:nvPr/>
        </p:nvSpPr>
        <p:spPr>
          <a:xfrm flipH="1">
            <a:off x="6138720" y="715320"/>
            <a:ext cx="1931760" cy="1462320"/>
          </a:xfrm>
          <a:prstGeom prst="accentCallout1">
            <a:avLst>
              <a:gd name="adj1" fmla="val 9861"/>
              <a:gd name="adj2" fmla="val 104972"/>
              <a:gd name="adj3" fmla="val 38620"/>
              <a:gd name="adj4" fmla="val 132247"/>
            </a:avLst>
          </a:prstGeom>
          <a:noFill/>
          <a:ln w="9360">
            <a:solidFill>
              <a:srgbClr val="4648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464847"/>
              </a:buClr>
              <a:buFont typeface="Symbol" charset="2"/>
              <a:buChar char=""/>
            </a:pP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VPO – Carlos Ferreira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64847"/>
              </a:buClr>
              <a:buFont typeface="Symbol" charset="2"/>
              <a:buChar char=""/>
            </a:pP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VPA – Marcos Chaves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64847"/>
              </a:buClr>
              <a:buFont typeface="Symbol" charset="2"/>
              <a:buChar char=""/>
            </a:pP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Marney Antunes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64847"/>
              </a:buClr>
              <a:buFont typeface="Symbol" charset="2"/>
              <a:buChar char=""/>
            </a:pP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Marcelo Carreras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64847"/>
              </a:buClr>
              <a:buFont typeface="Symbol" charset="2"/>
              <a:buChar char=""/>
            </a:pP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Paulo Barisson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64847"/>
              </a:buClr>
              <a:buFont typeface="Symbol" charset="2"/>
              <a:buChar char=""/>
            </a:pP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Alexandre Junqueira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64847"/>
              </a:buClr>
              <a:buFont typeface="Symbol" charset="2"/>
              <a:buChar char=""/>
            </a:pP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Daniel Gastón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64847"/>
              </a:buClr>
              <a:buFont typeface="Symbol" charset="2"/>
              <a:buChar char=""/>
            </a:pP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Renato Vianna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64847"/>
              </a:buClr>
              <a:buFont typeface="Symbol" charset="2"/>
              <a:buChar char=""/>
            </a:pP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0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Jeferson Soares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549" name="Line 20"/>
          <p:cNvSpPr/>
          <p:nvPr/>
        </p:nvSpPr>
        <p:spPr>
          <a:xfrm>
            <a:off x="444240" y="4492800"/>
            <a:ext cx="6934320" cy="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0" name="Line 21"/>
          <p:cNvSpPr/>
          <p:nvPr/>
        </p:nvSpPr>
        <p:spPr>
          <a:xfrm>
            <a:off x="444240" y="5033880"/>
            <a:ext cx="6934320" cy="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1" name="CustomShape 22"/>
          <p:cNvSpPr/>
          <p:nvPr/>
        </p:nvSpPr>
        <p:spPr>
          <a:xfrm>
            <a:off x="762840" y="4156200"/>
            <a:ext cx="81216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100" spc="-1" strike="noStrike">
                <a:solidFill>
                  <a:srgbClr val="a6a6a6"/>
                </a:solidFill>
                <a:latin typeface="Verdana"/>
                <a:ea typeface="MS PGothic"/>
              </a:rPr>
              <a:t>Negócio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552" name="CustomShape 23"/>
          <p:cNvSpPr/>
          <p:nvPr/>
        </p:nvSpPr>
        <p:spPr>
          <a:xfrm>
            <a:off x="760680" y="4686840"/>
            <a:ext cx="35316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100" spc="-1" strike="noStrike">
                <a:solidFill>
                  <a:srgbClr val="a6a6a6"/>
                </a:solidFill>
                <a:latin typeface="Verdana"/>
                <a:ea typeface="MS PGothic"/>
              </a:rPr>
              <a:t>TI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553" name="CustomShape 24"/>
          <p:cNvSpPr/>
          <p:nvPr/>
        </p:nvSpPr>
        <p:spPr>
          <a:xfrm>
            <a:off x="762840" y="5229000"/>
            <a:ext cx="107100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100" spc="-1" strike="noStrike">
                <a:solidFill>
                  <a:srgbClr val="a6a6a6"/>
                </a:solidFill>
                <a:latin typeface="Verdana"/>
                <a:ea typeface="MS PGothic"/>
              </a:rPr>
              <a:t>Fornecedor</a:t>
            </a:r>
            <a:endParaRPr b="0" lang="en-US" sz="1100" spc="-1" strike="noStrike">
              <a:latin typeface="Arial"/>
            </a:endParaRPr>
          </a:p>
        </p:txBody>
      </p:sp>
      <p:graphicFrame>
        <p:nvGraphicFramePr>
          <p:cNvPr id="554" name="Table 25"/>
          <p:cNvGraphicFramePr/>
          <p:nvPr/>
        </p:nvGraphicFramePr>
        <p:xfrm>
          <a:off x="1946160" y="4156200"/>
          <a:ext cx="5432040" cy="1799640"/>
        </p:xfrm>
        <a:graphic>
          <a:graphicData uri="http://schemas.openxmlformats.org/drawingml/2006/table">
            <a:tbl>
              <a:tblPr/>
              <a:tblGrid>
                <a:gridCol w="1609560"/>
                <a:gridCol w="291960"/>
                <a:gridCol w="1609560"/>
                <a:gridCol w="285480"/>
                <a:gridCol w="1635480"/>
              </a:tblGrid>
              <a:tr h="491400">
                <a:tc>
                  <a:txBody>
                    <a:bodyPr>
                      <a:noAutofit/>
                    </a:bodyPr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Antônio Lucas dos Santos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9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Fábio Teotônio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Fábio Teotônio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9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414000">
                <a:tc>
                  <a:txBody>
                    <a:bodyPr>
                      <a:noAutofit/>
                    </a:bodyPr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Carlos Eduardo Azeredo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Sergio Franco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9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Sergio Franco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9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894240">
                <a:tc>
                  <a:txBody>
                    <a:bodyPr>
                      <a:noAutofit/>
                    </a:bodyPr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Paulo Behar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Leonardo Ferreira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Wagner Mota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Mauricio Andries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Thiago Miele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MS PGothic"/>
                        </a:rPr>
                        <a:t>Roberta Alambert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Ricardo Contin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Luiz Mello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9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MS PGothic"/>
                        </a:rPr>
                        <a:t>Roberta Alambert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Ricardo Contin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 indent="-1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Luiz Mello</a:t>
                      </a:r>
                      <a:endParaRPr b="0" lang="en-US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9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grpSp>
        <p:nvGrpSpPr>
          <p:cNvPr id="555" name="Group 26"/>
          <p:cNvGrpSpPr/>
          <p:nvPr/>
        </p:nvGrpSpPr>
        <p:grpSpPr>
          <a:xfrm>
            <a:off x="2319480" y="5863680"/>
            <a:ext cx="771120" cy="309960"/>
            <a:chOff x="2319480" y="5863680"/>
            <a:chExt cx="771120" cy="309960"/>
          </a:xfrm>
        </p:grpSpPr>
        <p:sp>
          <p:nvSpPr>
            <p:cNvPr id="556" name="CustomShape 27"/>
            <p:cNvSpPr/>
            <p:nvPr/>
          </p:nvSpPr>
          <p:spPr>
            <a:xfrm>
              <a:off x="2319480" y="5863680"/>
              <a:ext cx="771120" cy="3099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wrap="none" lIns="36000" rIns="36000" tIns="0" bIns="0" anchor="ctr">
              <a:noAutofit/>
            </a:bodyPr>
            <a:p>
              <a:pPr algn="r">
                <a:lnSpc>
                  <a:spcPct val="100000"/>
                </a:lnSpc>
              </a:pPr>
              <a:r>
                <a:rPr b="0" lang="pt-BR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*</a:t>
              </a:r>
              <a:endParaRPr b="0" lang="en-US" sz="1600" spc="-1" strike="noStrike">
                <a:latin typeface="Arial"/>
              </a:endParaRPr>
            </a:p>
          </p:txBody>
        </p:sp>
        <p:pic>
          <p:nvPicPr>
            <p:cNvPr id="557" name="Picture 36" descr=""/>
            <p:cNvPicPr/>
            <p:nvPr/>
          </p:nvPicPr>
          <p:blipFill>
            <a:blip r:embed="rId1"/>
            <a:stretch/>
          </p:blipFill>
          <p:spPr>
            <a:xfrm>
              <a:off x="2409840" y="5911200"/>
              <a:ext cx="576000" cy="23328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558" name="Group 28"/>
          <p:cNvGrpSpPr/>
          <p:nvPr/>
        </p:nvGrpSpPr>
        <p:grpSpPr>
          <a:xfrm>
            <a:off x="4268880" y="5863680"/>
            <a:ext cx="771120" cy="309960"/>
            <a:chOff x="4268880" y="5863680"/>
            <a:chExt cx="771120" cy="309960"/>
          </a:xfrm>
        </p:grpSpPr>
        <p:sp>
          <p:nvSpPr>
            <p:cNvPr id="559" name="CustomShape 29"/>
            <p:cNvSpPr/>
            <p:nvPr/>
          </p:nvSpPr>
          <p:spPr>
            <a:xfrm>
              <a:off x="4268880" y="5863680"/>
              <a:ext cx="771120" cy="3099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</p:sp>
        <p:pic>
          <p:nvPicPr>
            <p:cNvPr id="560" name="Picture 39" descr=""/>
            <p:cNvPicPr/>
            <p:nvPr/>
          </p:nvPicPr>
          <p:blipFill>
            <a:blip r:embed="rId2"/>
            <a:stretch/>
          </p:blipFill>
          <p:spPr>
            <a:xfrm>
              <a:off x="4458240" y="5936040"/>
              <a:ext cx="449280" cy="179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61" name="Group 30"/>
          <p:cNvGrpSpPr/>
          <p:nvPr/>
        </p:nvGrpSpPr>
        <p:grpSpPr>
          <a:xfrm>
            <a:off x="6167520" y="5863680"/>
            <a:ext cx="771120" cy="309960"/>
            <a:chOff x="6167520" y="5863680"/>
            <a:chExt cx="771120" cy="309960"/>
          </a:xfrm>
        </p:grpSpPr>
        <p:sp>
          <p:nvSpPr>
            <p:cNvPr id="562" name="CustomShape 31"/>
            <p:cNvSpPr/>
            <p:nvPr/>
          </p:nvSpPr>
          <p:spPr>
            <a:xfrm>
              <a:off x="6167520" y="5863680"/>
              <a:ext cx="771120" cy="3099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/>
          </p:style>
        </p:sp>
        <p:pic>
          <p:nvPicPr>
            <p:cNvPr id="563" name="Picture 44" descr=""/>
            <p:cNvPicPr/>
            <p:nvPr/>
          </p:nvPicPr>
          <p:blipFill>
            <a:blip r:embed="rId3"/>
            <a:stretch/>
          </p:blipFill>
          <p:spPr>
            <a:xfrm>
              <a:off x="6347520" y="5936040"/>
              <a:ext cx="449280" cy="179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64" name="CustomShape 32"/>
          <p:cNvSpPr/>
          <p:nvPr/>
        </p:nvSpPr>
        <p:spPr>
          <a:xfrm>
            <a:off x="5745240" y="2654280"/>
            <a:ext cx="1615680" cy="434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Verdana"/>
                <a:ea typeface="Verdana"/>
              </a:rPr>
              <a:t>IBM</a:t>
            </a:r>
            <a:endParaRPr b="0" lang="en-US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Verdana"/>
                <a:ea typeface="Verdana"/>
              </a:rPr>
              <a:t>Roberta Alambert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565" name="CustomShape 33"/>
          <p:cNvSpPr/>
          <p:nvPr/>
        </p:nvSpPr>
        <p:spPr>
          <a:xfrm flipH="1" rot="16200000">
            <a:off x="5144400" y="1245960"/>
            <a:ext cx="917280" cy="1898280"/>
          </a:xfrm>
          <a:prstGeom prst="bentConnector3">
            <a:avLst>
              <a:gd name="adj1" fmla="val 79066"/>
            </a:avLst>
          </a:pr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Line 34"/>
          <p:cNvSpPr/>
          <p:nvPr/>
        </p:nvSpPr>
        <p:spPr>
          <a:xfrm>
            <a:off x="4654440" y="3178080"/>
            <a:ext cx="0" cy="338040"/>
          </a:xfrm>
          <a:prstGeom prst="line">
            <a:avLst/>
          </a:prstGeom>
          <a:ln w="12600"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7" name="Line 35"/>
          <p:cNvSpPr/>
          <p:nvPr/>
        </p:nvSpPr>
        <p:spPr>
          <a:xfrm flipH="1">
            <a:off x="4647240" y="1736640"/>
            <a:ext cx="7200" cy="91764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8" name="CustomShape 36"/>
          <p:cNvSpPr/>
          <p:nvPr/>
        </p:nvSpPr>
        <p:spPr>
          <a:xfrm>
            <a:off x="1915200" y="6243840"/>
            <a:ext cx="366480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05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*A gestão da Íntegra é realizada exclusivamente pela CPFL</a:t>
            </a:r>
            <a:endParaRPr b="0" lang="en-US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DAF816BE-4955-43AB-B179-783A0347EA31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570" name="CustomShape 2"/>
          <p:cNvSpPr/>
          <p:nvPr/>
        </p:nvSpPr>
        <p:spPr>
          <a:xfrm>
            <a:off x="457200" y="6660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e Boas Práticas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71" name="CustomShape 3"/>
          <p:cNvSpPr/>
          <p:nvPr/>
        </p:nvSpPr>
        <p:spPr>
          <a:xfrm>
            <a:off x="2209680" y="4183200"/>
            <a:ext cx="1510920" cy="101556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1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4"/>
          <p:cNvSpPr/>
          <p:nvPr/>
        </p:nvSpPr>
        <p:spPr>
          <a:xfrm>
            <a:off x="2247840" y="3613320"/>
            <a:ext cx="1598400" cy="550440"/>
          </a:xfrm>
          <a:prstGeom prst="rect">
            <a:avLst/>
          </a:prstGeom>
          <a:solidFill>
            <a:srgbClr val="7889fb"/>
          </a:solidFill>
          <a:ln w="21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Worldwide Project Management Method</a:t>
            </a:r>
            <a:endParaRPr b="0" lang="en-US" sz="1100" spc="-1" strike="noStrike">
              <a:latin typeface="Arial"/>
            </a:endParaRPr>
          </a:p>
        </p:txBody>
      </p:sp>
      <p:pic>
        <p:nvPicPr>
          <p:cNvPr id="573" name="Picture 7" descr="WWPMM Logo"/>
          <p:cNvPicPr/>
          <p:nvPr/>
        </p:nvPicPr>
        <p:blipFill>
          <a:blip r:embed="rId1"/>
          <a:stretch/>
        </p:blipFill>
        <p:spPr>
          <a:xfrm>
            <a:off x="2471760" y="4292640"/>
            <a:ext cx="893520" cy="856800"/>
          </a:xfrm>
          <a:prstGeom prst="rect">
            <a:avLst/>
          </a:prstGeom>
          <a:ln w="21600">
            <a:noFill/>
          </a:ln>
        </p:spPr>
      </p:pic>
      <p:sp>
        <p:nvSpPr>
          <p:cNvPr id="574" name="CustomShape 5"/>
          <p:cNvSpPr/>
          <p:nvPr/>
        </p:nvSpPr>
        <p:spPr>
          <a:xfrm>
            <a:off x="2249640" y="5307120"/>
            <a:ext cx="1682280" cy="641880"/>
          </a:xfrm>
          <a:prstGeom prst="rect">
            <a:avLst/>
          </a:prstGeom>
          <a:noFill/>
          <a:ln w="21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Metodologia para gestão dos projetos que envolve as atividades de gerenciamento dos riscos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575" name="CustomShape 6"/>
          <p:cNvSpPr/>
          <p:nvPr/>
        </p:nvSpPr>
        <p:spPr>
          <a:xfrm>
            <a:off x="3416400" y="1608120"/>
            <a:ext cx="1971360" cy="146952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1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7"/>
          <p:cNvSpPr/>
          <p:nvPr/>
        </p:nvSpPr>
        <p:spPr>
          <a:xfrm>
            <a:off x="3695760" y="1295280"/>
            <a:ext cx="1510920" cy="523440"/>
          </a:xfrm>
          <a:prstGeom prst="rect">
            <a:avLst/>
          </a:prstGeom>
          <a:solidFill>
            <a:srgbClr val="7889fb"/>
          </a:solidFill>
          <a:ln w="21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Maximize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577" name="CustomShape 8"/>
          <p:cNvSpPr/>
          <p:nvPr/>
        </p:nvSpPr>
        <p:spPr>
          <a:xfrm>
            <a:off x="3570120" y="3035160"/>
            <a:ext cx="1828440" cy="504720"/>
          </a:xfrm>
          <a:prstGeom prst="rect">
            <a:avLst/>
          </a:prstGeom>
          <a:noFill/>
          <a:ln w="21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Metodologia IBM  para condução de projetos de implementação de Pacotes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578" name="CustomShape 9"/>
          <p:cNvSpPr/>
          <p:nvPr/>
        </p:nvSpPr>
        <p:spPr>
          <a:xfrm>
            <a:off x="5181480" y="4038480"/>
            <a:ext cx="1971360" cy="146952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1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CustomShape 10"/>
          <p:cNvSpPr/>
          <p:nvPr/>
        </p:nvSpPr>
        <p:spPr>
          <a:xfrm>
            <a:off x="5486400" y="3733920"/>
            <a:ext cx="1510920" cy="525240"/>
          </a:xfrm>
          <a:prstGeom prst="rect">
            <a:avLst/>
          </a:prstGeom>
          <a:solidFill>
            <a:srgbClr val="7889fb"/>
          </a:solidFill>
          <a:ln w="21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7 chaves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580" name="CustomShape 11"/>
          <p:cNvSpPr/>
          <p:nvPr/>
        </p:nvSpPr>
        <p:spPr>
          <a:xfrm>
            <a:off x="5181480" y="5500800"/>
            <a:ext cx="2007720" cy="367560"/>
          </a:xfrm>
          <a:prstGeom prst="rect">
            <a:avLst/>
          </a:prstGeom>
          <a:noFill/>
          <a:ln w="21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Metodologia para orientar o gerenciamento de Projetos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581" name="Picture 16" descr=""/>
          <p:cNvPicPr/>
          <p:nvPr/>
        </p:nvPicPr>
        <p:blipFill>
          <a:blip r:embed="rId2"/>
          <a:stretch/>
        </p:blipFill>
        <p:spPr>
          <a:xfrm>
            <a:off x="3467160" y="1981080"/>
            <a:ext cx="1819080" cy="809280"/>
          </a:xfrm>
          <a:prstGeom prst="rect">
            <a:avLst/>
          </a:prstGeom>
          <a:ln w="21600">
            <a:noFill/>
          </a:ln>
        </p:spPr>
      </p:pic>
      <p:pic>
        <p:nvPicPr>
          <p:cNvPr id="582" name="" descr=""/>
          <p:cNvPicPr/>
          <p:nvPr/>
        </p:nvPicPr>
        <p:blipFill>
          <a:blip r:embed="rId3"/>
          <a:stretch/>
        </p:blipFill>
        <p:spPr>
          <a:xfrm>
            <a:off x="5638680" y="4267080"/>
            <a:ext cx="1168560" cy="114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FDCF02B2-E60D-429D-A993-F5DE8F1A7B9F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584" name="CustomShape 2"/>
          <p:cNvSpPr/>
          <p:nvPr/>
        </p:nvSpPr>
        <p:spPr>
          <a:xfrm>
            <a:off x="457200" y="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Abordagem de Metodologia do Projeto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85" name="CustomShape 3"/>
          <p:cNvSpPr/>
          <p:nvPr/>
        </p:nvSpPr>
        <p:spPr>
          <a:xfrm>
            <a:off x="182520" y="777960"/>
            <a:ext cx="8686440" cy="547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73160" indent="-172800">
              <a:lnSpc>
                <a:spcPct val="100000"/>
              </a:lnSpc>
              <a:spcBef>
                <a:spcPts val="281"/>
              </a:spcBef>
              <a:buClr>
                <a:srgbClr val="464847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Para desenvolver e entregar o projeto, a IBM utilizará a metodologia de desenvolvimento descrita abaixo.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586" name="CustomShape 4"/>
          <p:cNvSpPr/>
          <p:nvPr/>
        </p:nvSpPr>
        <p:spPr>
          <a:xfrm>
            <a:off x="457200" y="1916280"/>
            <a:ext cx="8075160" cy="2015640"/>
          </a:xfrm>
          <a:prstGeom prst="roundRect">
            <a:avLst>
              <a:gd name="adj" fmla="val 4407"/>
            </a:avLst>
          </a:prstGeom>
          <a:gradFill rotWithShape="0">
            <a:gsLst>
              <a:gs pos="0">
                <a:srgbClr val="ffffff"/>
              </a:gs>
              <a:gs pos="100000">
                <a:srgbClr val="b8b8b8"/>
              </a:gs>
            </a:gsLst>
            <a:lin ang="2700000"/>
          </a:gradFill>
          <a:ln w="9360">
            <a:noFill/>
          </a:ln>
          <a:scene3d>
            <a:camera prst="legacyPerspectiveBottomRight"/>
            <a:lightRig dir="t" rig="legacyFlat2"/>
          </a:scene3d>
          <a:sp3d extrusionH="163500" prstMaterial="legacyMatte">
            <a:bevelT prst="angle" w="13500" h="13500"/>
            <a:bevelB prst="angle" w="13500" h="13500"/>
            <a:extrusionClr>
              <a:schemeClr val="bg1"/>
            </a:extrusionClr>
          </a:sp3d>
        </p:spPr>
        <p:style>
          <a:lnRef idx="0"/>
          <a:fillRef idx="0"/>
          <a:effectRef idx="0"/>
          <a:fontRef idx="minor"/>
        </p:style>
      </p:sp>
      <p:graphicFrame>
        <p:nvGraphicFramePr>
          <p:cNvPr id="587" name="Table 5"/>
          <p:cNvGraphicFramePr/>
          <p:nvPr/>
        </p:nvGraphicFramePr>
        <p:xfrm>
          <a:off x="549360" y="2057400"/>
          <a:ext cx="7992720" cy="1828440"/>
        </p:xfrm>
        <a:graphic>
          <a:graphicData uri="http://schemas.openxmlformats.org/drawingml/2006/table">
            <a:tbl>
              <a:tblPr/>
              <a:tblGrid>
                <a:gridCol w="1331640"/>
                <a:gridCol w="1331640"/>
                <a:gridCol w="1333440"/>
                <a:gridCol w="1331640"/>
                <a:gridCol w="1331640"/>
                <a:gridCol w="1332720"/>
              </a:tblGrid>
              <a:tr h="1828800">
                <a:tc>
                  <a:tcPr marL="18000" marR="18000">
                    <a:lnR w="12240">
                      <a:solidFill>
                        <a:srgbClr val="0000ff"/>
                      </a:solidFill>
                    </a:lnR>
                    <a:noFill/>
                  </a:tcPr>
                </a:tc>
                <a:tc>
                  <a:tcPr marL="18000" marR="18000">
                    <a:lnL w="12240">
                      <a:solidFill>
                        <a:srgbClr val="0000ff"/>
                      </a:solidFill>
                    </a:lnL>
                    <a:lnR w="12240">
                      <a:solidFill>
                        <a:srgbClr val="0000ff"/>
                      </a:solidFill>
                    </a:lnR>
                    <a:noFill/>
                  </a:tcPr>
                </a:tc>
                <a:tc>
                  <a:tcPr marL="18000" marR="18000">
                    <a:lnL w="12240">
                      <a:solidFill>
                        <a:srgbClr val="0000ff"/>
                      </a:solidFill>
                    </a:lnL>
                    <a:lnR w="12240">
                      <a:solidFill>
                        <a:srgbClr val="0000ff"/>
                      </a:solidFill>
                    </a:lnR>
                    <a:noFill/>
                  </a:tcPr>
                </a:tc>
                <a:tc>
                  <a:tcPr marL="18000" marR="18000">
                    <a:lnL w="12240">
                      <a:solidFill>
                        <a:srgbClr val="0000ff"/>
                      </a:solidFill>
                    </a:lnL>
                    <a:lnR w="12240">
                      <a:solidFill>
                        <a:srgbClr val="0000ff"/>
                      </a:solidFill>
                    </a:lnR>
                    <a:noFill/>
                  </a:tcPr>
                </a:tc>
                <a:tc>
                  <a:txBody>
                    <a:bodyPr lIns="18000" rIns="18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4847"/>
                          </a:solidFill>
                          <a:latin typeface="Verdana"/>
                          <a:ea typeface="MS PGothic"/>
                        </a:rPr>
                        <a:t>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ff"/>
                      </a:solidFill>
                    </a:lnL>
                    <a:lnR w="12240">
                      <a:solidFill>
                        <a:srgbClr val="0000ff"/>
                      </a:solidFill>
                    </a:lnR>
                    <a:noFill/>
                  </a:tcPr>
                </a:tc>
                <a:tc>
                  <a:tcPr marL="18000" marR="18000">
                    <a:lnL w="12240">
                      <a:solidFill>
                        <a:srgbClr val="0000ff"/>
                      </a:solidFill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588" name="CustomShape 6"/>
          <p:cNvSpPr/>
          <p:nvPr/>
        </p:nvSpPr>
        <p:spPr>
          <a:xfrm>
            <a:off x="1243080" y="1996920"/>
            <a:ext cx="2680920" cy="220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8a8cb"/>
              </a:gs>
              <a:gs pos="100000">
                <a:srgbClr val="5583b5"/>
              </a:gs>
            </a:gsLst>
            <a:lin ang="2700000"/>
          </a:gra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Análise de Requerimentos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89" name="CustomShape 7"/>
          <p:cNvSpPr/>
          <p:nvPr/>
        </p:nvSpPr>
        <p:spPr>
          <a:xfrm>
            <a:off x="1908000" y="2265480"/>
            <a:ext cx="3188880" cy="220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8a8cb"/>
              </a:gs>
              <a:gs pos="100000">
                <a:srgbClr val="5583b5"/>
              </a:gs>
            </a:gsLst>
            <a:lin ang="2700000"/>
          </a:gra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81"/>
              </a:spcAft>
            </a:pPr>
            <a:r>
              <a:rPr b="0" lang="pt-BR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Solução Técnica – Análise &amp; Design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90" name="CustomShape 8"/>
          <p:cNvSpPr/>
          <p:nvPr/>
        </p:nvSpPr>
        <p:spPr>
          <a:xfrm>
            <a:off x="4581360" y="2533680"/>
            <a:ext cx="1244160" cy="220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8a8cb"/>
              </a:gs>
              <a:gs pos="100000">
                <a:srgbClr val="5583b5"/>
              </a:gs>
            </a:gsLst>
            <a:lin ang="2700000"/>
          </a:gra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Codificação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91" name="CustomShape 9"/>
          <p:cNvSpPr/>
          <p:nvPr/>
        </p:nvSpPr>
        <p:spPr>
          <a:xfrm>
            <a:off x="4913280" y="2801880"/>
            <a:ext cx="1679040" cy="220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8a8cb"/>
              </a:gs>
              <a:gs pos="100000">
                <a:srgbClr val="5583b5"/>
              </a:gs>
            </a:gsLst>
            <a:lin ang="2700000"/>
          </a:gra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81"/>
              </a:spcAft>
            </a:pPr>
            <a:r>
              <a:rPr b="0" lang="pt-BR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Testes SW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92" name="CustomShape 10"/>
          <p:cNvSpPr/>
          <p:nvPr/>
        </p:nvSpPr>
        <p:spPr>
          <a:xfrm>
            <a:off x="3335400" y="3070080"/>
            <a:ext cx="4235040" cy="220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8a8cb"/>
              </a:gs>
              <a:gs pos="100000">
                <a:srgbClr val="5583b5"/>
              </a:gs>
            </a:gsLst>
            <a:lin ang="2700000"/>
          </a:gra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81"/>
              </a:spcAft>
            </a:pPr>
            <a:r>
              <a:rPr b="0" lang="pt-BR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Documentação de SW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93" name="CustomShape 11"/>
          <p:cNvSpPr/>
          <p:nvPr/>
        </p:nvSpPr>
        <p:spPr>
          <a:xfrm>
            <a:off x="5796000" y="3338640"/>
            <a:ext cx="1512360" cy="220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8a8cb"/>
              </a:gs>
              <a:gs pos="100000">
                <a:srgbClr val="5583b5"/>
              </a:gs>
            </a:gsLst>
            <a:lin ang="2700000"/>
          </a:gra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81"/>
              </a:spcAft>
            </a:pPr>
            <a:r>
              <a:rPr b="0" lang="pt-BR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Packing &amp; Delivery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94" name="CustomShape 12"/>
          <p:cNvSpPr/>
          <p:nvPr/>
        </p:nvSpPr>
        <p:spPr>
          <a:xfrm>
            <a:off x="7234200" y="3606840"/>
            <a:ext cx="1244160" cy="220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8a8cb"/>
              </a:gs>
              <a:gs pos="100000">
                <a:srgbClr val="5583b5"/>
              </a:gs>
            </a:gsLst>
            <a:lin ang="2700000"/>
          </a:gra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On-going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95" name="CustomShape 13"/>
          <p:cNvSpPr/>
          <p:nvPr/>
        </p:nvSpPr>
        <p:spPr>
          <a:xfrm>
            <a:off x="461880" y="4076640"/>
            <a:ext cx="8070480" cy="431280"/>
          </a:xfrm>
          <a:prstGeom prst="homePlate">
            <a:avLst>
              <a:gd name="adj" fmla="val 41190"/>
            </a:avLst>
          </a:prstGeom>
          <a:gradFill rotWithShape="0">
            <a:gsLst>
              <a:gs pos="0">
                <a:srgbClr val="fff1b9"/>
              </a:gs>
              <a:gs pos="100000">
                <a:srgbClr val="ffcc00"/>
              </a:gs>
            </a:gsLst>
            <a:lin ang="2700000"/>
          </a:gradFill>
          <a:ln w="9360">
            <a:noFill/>
          </a:ln>
          <a:scene3d>
            <a:camera prst="legacyPerspectiveBottomRight"/>
            <a:lightRig dir="t" rig="legacyFlat2"/>
          </a:scene3d>
          <a:sp3d extrusionH="163500" prstMaterial="legacyMatte">
            <a:bevelT prst="angle" w="13500" h="13500"/>
            <a:bevelB prst="angle" w="13500" h="13500"/>
            <a:extrusionClr>
              <a:srgbClr val="ffcc00"/>
            </a:extrusionClr>
          </a:sp3d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Gestão de Projeto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96" name="CustomShape 14"/>
          <p:cNvSpPr/>
          <p:nvPr/>
        </p:nvSpPr>
        <p:spPr>
          <a:xfrm>
            <a:off x="461880" y="4587840"/>
            <a:ext cx="8070480" cy="431280"/>
          </a:xfrm>
          <a:prstGeom prst="homePlate">
            <a:avLst>
              <a:gd name="adj" fmla="val 41190"/>
            </a:avLst>
          </a:prstGeom>
          <a:gradFill rotWithShape="0">
            <a:gsLst>
              <a:gs pos="0">
                <a:srgbClr val="fff1b9"/>
              </a:gs>
              <a:gs pos="100000">
                <a:srgbClr val="ffcc00"/>
              </a:gs>
            </a:gsLst>
            <a:lin ang="2700000"/>
          </a:gradFill>
          <a:ln w="9360">
            <a:noFill/>
          </a:ln>
          <a:scene3d>
            <a:camera prst="legacyPerspectiveBottomRight"/>
            <a:lightRig dir="t" rig="legacyFlat2"/>
          </a:scene3d>
          <a:sp3d extrusionH="163500" prstMaterial="legacyMatte">
            <a:bevelT prst="angle" w="13500" h="13500"/>
            <a:bevelB prst="angle" w="13500" h="13500"/>
            <a:extrusionClr>
              <a:srgbClr val="ffcc00"/>
            </a:extrusionClr>
          </a:sp3d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Gestão de Mudança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97" name="CustomShape 15"/>
          <p:cNvSpPr/>
          <p:nvPr/>
        </p:nvSpPr>
        <p:spPr>
          <a:xfrm>
            <a:off x="457200" y="5087880"/>
            <a:ext cx="8070480" cy="431280"/>
          </a:xfrm>
          <a:prstGeom prst="homePlate">
            <a:avLst>
              <a:gd name="adj" fmla="val 41190"/>
            </a:avLst>
          </a:prstGeom>
          <a:gradFill rotWithShape="0">
            <a:gsLst>
              <a:gs pos="0">
                <a:srgbClr val="fff1b9"/>
              </a:gs>
              <a:gs pos="100000">
                <a:srgbClr val="ffcc00"/>
              </a:gs>
            </a:gsLst>
            <a:lin ang="2700000"/>
          </a:gradFill>
          <a:ln w="9360">
            <a:noFill/>
          </a:ln>
          <a:scene3d>
            <a:camera prst="legacyPerspectiveBottomRight"/>
            <a:lightRig dir="t" rig="legacyFlat2"/>
          </a:scene3d>
          <a:sp3d extrusionH="163500" prstMaterial="legacyMatte">
            <a:bevelT prst="angle" w="13500" h="13500"/>
            <a:bevelB prst="angle" w="13500" h="13500"/>
            <a:extrusionClr>
              <a:srgbClr val="ffcc00"/>
            </a:extrusionClr>
          </a:sp3d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Gestão de Qualidade</a:t>
            </a:r>
            <a:endParaRPr b="0" lang="en-US" sz="1200" spc="-1" strike="noStrike">
              <a:latin typeface="Arial"/>
            </a:endParaRPr>
          </a:p>
        </p:txBody>
      </p:sp>
      <p:grpSp>
        <p:nvGrpSpPr>
          <p:cNvPr id="598" name="Group 16"/>
          <p:cNvGrpSpPr/>
          <p:nvPr/>
        </p:nvGrpSpPr>
        <p:grpSpPr>
          <a:xfrm>
            <a:off x="371520" y="5607000"/>
            <a:ext cx="8098920" cy="360000"/>
            <a:chOff x="371520" y="5607000"/>
            <a:chExt cx="8098920" cy="360000"/>
          </a:xfrm>
        </p:grpSpPr>
        <p:sp>
          <p:nvSpPr>
            <p:cNvPr id="599" name="CustomShape 17"/>
            <p:cNvSpPr/>
            <p:nvPr/>
          </p:nvSpPr>
          <p:spPr>
            <a:xfrm>
              <a:off x="371520" y="5607000"/>
              <a:ext cx="8098920" cy="360000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47474"/>
                </a:gs>
                <a:gs pos="100000">
                  <a:srgbClr val="ffffff"/>
                </a:gs>
              </a:gsLst>
              <a:lin ang="2700000"/>
            </a:gradFill>
            <a:ln w="3240">
              <a:solidFill>
                <a:srgbClr val="0f7a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00" name="Picture 184" descr="logo-rational"/>
            <p:cNvPicPr/>
            <p:nvPr/>
          </p:nvPicPr>
          <p:blipFill>
            <a:blip r:embed="rId1"/>
            <a:stretch/>
          </p:blipFill>
          <p:spPr>
            <a:xfrm>
              <a:off x="435960" y="5651640"/>
              <a:ext cx="7971480" cy="269640"/>
            </a:xfrm>
            <a:prstGeom prst="rect">
              <a:avLst/>
            </a:prstGeom>
            <a:ln w="9360">
              <a:noFill/>
            </a:ln>
          </p:spPr>
        </p:pic>
      </p:grpSp>
      <p:pic>
        <p:nvPicPr>
          <p:cNvPr id="601" name="Picture 4" descr="setas-2-azul"/>
          <p:cNvPicPr/>
          <p:nvPr/>
        </p:nvPicPr>
        <p:blipFill>
          <a:blip r:embed="rId2"/>
          <a:stretch/>
        </p:blipFill>
        <p:spPr>
          <a:xfrm>
            <a:off x="2738520" y="11350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602" name="Picture 5" descr="setas-2-azul"/>
          <p:cNvPicPr/>
          <p:nvPr/>
        </p:nvPicPr>
        <p:blipFill>
          <a:blip r:embed="rId3"/>
          <a:stretch/>
        </p:blipFill>
        <p:spPr>
          <a:xfrm>
            <a:off x="3913200" y="1141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603" name="Picture 6" descr="setas-2-azul"/>
          <p:cNvPicPr/>
          <p:nvPr/>
        </p:nvPicPr>
        <p:blipFill>
          <a:blip r:embed="rId4"/>
          <a:stretch/>
        </p:blipFill>
        <p:spPr>
          <a:xfrm>
            <a:off x="5065560" y="11415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604" name="Picture 7" descr="setas-2-azul"/>
          <p:cNvPicPr/>
          <p:nvPr/>
        </p:nvPicPr>
        <p:blipFill>
          <a:blip r:embed="rId5"/>
          <a:stretch/>
        </p:blipFill>
        <p:spPr>
          <a:xfrm>
            <a:off x="6218280" y="11523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605" name="Picture 8" descr="setas-1-azul"/>
          <p:cNvPicPr/>
          <p:nvPr/>
        </p:nvPicPr>
        <p:blipFill>
          <a:blip r:embed="rId6"/>
          <a:stretch/>
        </p:blipFill>
        <p:spPr>
          <a:xfrm>
            <a:off x="425520" y="11523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606" name="CustomShape 18"/>
          <p:cNvSpPr/>
          <p:nvPr/>
        </p:nvSpPr>
        <p:spPr>
          <a:xfrm>
            <a:off x="549360" y="132552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607" name="CustomShape 19"/>
          <p:cNvSpPr/>
          <p:nvPr/>
        </p:nvSpPr>
        <p:spPr>
          <a:xfrm>
            <a:off x="3038400" y="13557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608" name="CustomShape 20"/>
          <p:cNvSpPr/>
          <p:nvPr/>
        </p:nvSpPr>
        <p:spPr>
          <a:xfrm>
            <a:off x="4196880" y="13525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609" name="CustomShape 21"/>
          <p:cNvSpPr/>
          <p:nvPr/>
        </p:nvSpPr>
        <p:spPr>
          <a:xfrm>
            <a:off x="5396040" y="13446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610" name="CustomShape 22"/>
          <p:cNvSpPr/>
          <p:nvPr/>
        </p:nvSpPr>
        <p:spPr>
          <a:xfrm>
            <a:off x="6603840" y="13460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611" name="Picture 14" descr="setas-2-azul"/>
          <p:cNvPicPr/>
          <p:nvPr/>
        </p:nvPicPr>
        <p:blipFill>
          <a:blip r:embed="rId7"/>
          <a:stretch/>
        </p:blipFill>
        <p:spPr>
          <a:xfrm>
            <a:off x="7370640" y="11430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612" name="CustomShape 23"/>
          <p:cNvSpPr/>
          <p:nvPr/>
        </p:nvSpPr>
        <p:spPr>
          <a:xfrm>
            <a:off x="7650720" y="142416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613" name="Picture 45" descr="setas-2-azul"/>
          <p:cNvPicPr/>
          <p:nvPr/>
        </p:nvPicPr>
        <p:blipFill>
          <a:blip r:embed="rId8"/>
          <a:stretch/>
        </p:blipFill>
        <p:spPr>
          <a:xfrm>
            <a:off x="1585800" y="11430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614" name="CustomShape 24"/>
          <p:cNvSpPr/>
          <p:nvPr/>
        </p:nvSpPr>
        <p:spPr>
          <a:xfrm>
            <a:off x="1895400" y="13431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10FB793B-C0C8-4631-890E-07F9625F1E4C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616" name="CustomShape 2"/>
          <p:cNvSpPr/>
          <p:nvPr/>
        </p:nvSpPr>
        <p:spPr>
          <a:xfrm>
            <a:off x="457200" y="6660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As 7 chaves para o sucesso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17" name="CustomShape 3"/>
          <p:cNvSpPr/>
          <p:nvPr/>
        </p:nvSpPr>
        <p:spPr>
          <a:xfrm>
            <a:off x="411120" y="939960"/>
            <a:ext cx="2285640" cy="2361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87200" indent="-18684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000000"/>
                </a:solidFill>
                <a:latin typeface="Verdana"/>
                <a:ea typeface="SimSun"/>
              </a:rPr>
              <a:t>Stakeholders</a:t>
            </a:r>
            <a:r>
              <a:rPr b="0" lang="pt-BR" sz="800" spc="-1" strike="noStrike">
                <a:solidFill>
                  <a:srgbClr val="000000"/>
                </a:solidFill>
                <a:latin typeface="Verdana"/>
                <a:ea typeface="SimSun"/>
              </a:rPr>
              <a:t> (influenciadores / formadores de opinião) estão comprometidos 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SimSun"/>
              </a:rPr>
              <a:t>Stakeholders são conhecidos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SimSun"/>
              </a:rPr>
              <a:t>Seus interesses e influência são identificados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SimSun"/>
              </a:rPr>
              <a:t>Stakeholders estão satisfeitos com o trabalho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SimSun"/>
              </a:rPr>
              <a:t>A mudança deles é continuamente monitorada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SimSun"/>
              </a:rPr>
              <a:t>Stakeholders estão disponíveis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618" name="Picture 17" descr=""/>
          <p:cNvPicPr/>
          <p:nvPr/>
        </p:nvPicPr>
        <p:blipFill>
          <a:blip r:embed="rId1"/>
          <a:stretch/>
        </p:blipFill>
        <p:spPr>
          <a:xfrm>
            <a:off x="6848640" y="3753000"/>
            <a:ext cx="2098440" cy="2082600"/>
          </a:xfrm>
          <a:prstGeom prst="rect">
            <a:avLst/>
          </a:prstGeom>
          <a:ln w="9360">
            <a:noFill/>
          </a:ln>
        </p:spPr>
      </p:pic>
      <p:sp>
        <p:nvSpPr>
          <p:cNvPr id="619" name="CustomShape 4"/>
          <p:cNvSpPr/>
          <p:nvPr/>
        </p:nvSpPr>
        <p:spPr>
          <a:xfrm>
            <a:off x="2604960" y="942840"/>
            <a:ext cx="2252160" cy="2777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87200" indent="-186840">
              <a:lnSpc>
                <a:spcPct val="100000"/>
              </a:lnSpc>
              <a:spcBef>
                <a:spcPts val="181"/>
              </a:spcBef>
              <a:buClr>
                <a:srgbClr val="eeece1"/>
              </a:buClr>
              <a:buFont typeface="Arial"/>
              <a:buAutoNum type="arabicPeriod"/>
            </a:pPr>
            <a:r>
              <a:rPr b="1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Benefícios</a:t>
            </a:r>
            <a:r>
              <a:rPr b="0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 são realizados</a:t>
            </a:r>
            <a:endParaRPr b="0" lang="en-US" sz="9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 proposição de valor 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está em andamento nos prazos previstos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Soluções ótimas 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podem ser encontradas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Dono do Projeto” / Comitê confiam na equipe de projeto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Dono do Projeto” / Comitê assume seu papel</a:t>
            </a: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“</a:t>
            </a: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dono do projeto”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Equipe de projeto pode </a:t>
            </a: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mensurar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e destacar resultados específicos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620" name="CustomShape 5"/>
          <p:cNvSpPr/>
          <p:nvPr/>
        </p:nvSpPr>
        <p:spPr>
          <a:xfrm>
            <a:off x="4638600" y="946080"/>
            <a:ext cx="2188800" cy="2415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87200" indent="-186840">
              <a:lnSpc>
                <a:spcPct val="100000"/>
              </a:lnSpc>
              <a:spcBef>
                <a:spcPts val="181"/>
              </a:spcBef>
              <a:buClr>
                <a:srgbClr val="eeece1"/>
              </a:buClr>
              <a:buFont typeface="Arial"/>
              <a:buAutoNum type="arabicPeriod"/>
            </a:pPr>
            <a:r>
              <a:rPr b="1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Trabalho e cronograma</a:t>
            </a:r>
            <a:r>
              <a:rPr b="0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 são previsíveis</a:t>
            </a:r>
            <a:endParaRPr b="0" lang="en-US" sz="9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Planos de Trabalho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são padronizados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Deadlines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são respeitados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Os trabalhos são realizados </a:t>
            </a: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conforme o planejado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Dono do Projeto” / Comitê está atualizado com o status do trabalho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Realizado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vs. planejado é </a:t>
            </a: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acompanhado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621" name="CustomShape 6"/>
          <p:cNvSpPr/>
          <p:nvPr/>
        </p:nvSpPr>
        <p:spPr>
          <a:xfrm>
            <a:off x="6624720" y="942840"/>
            <a:ext cx="2403000" cy="3584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87200" indent="-186840">
              <a:lnSpc>
                <a:spcPct val="100000"/>
              </a:lnSpc>
              <a:spcBef>
                <a:spcPts val="181"/>
              </a:spcBef>
              <a:buClr>
                <a:srgbClr val="eeece1"/>
              </a:buClr>
              <a:buFont typeface="Arial"/>
              <a:buAutoNum type="arabicPeriod"/>
            </a:pPr>
            <a:r>
              <a:rPr b="1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Equipe tem alto desempenho</a:t>
            </a:r>
            <a:endParaRPr b="0" lang="en-US" sz="9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Existem as requeridas </a:t>
            </a: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competências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na </a:t>
            </a: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quantidade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necessária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Constante </a:t>
            </a: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diálogo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entre a gerência do projeto e a equipe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Recursos adequados </a:t>
            </a: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(instalações, equipamentos, material de escritório, infra-estrutura de comunicação, etc.)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à disposição do projeto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Horário de </a:t>
            </a: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trabalho normal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Equipe trabalha com </a:t>
            </a: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eficiência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Desenvolvimento pessoal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é assegurado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Pessoas-chave permanecem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no projeto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622" name="CustomShape 7"/>
          <p:cNvSpPr/>
          <p:nvPr/>
        </p:nvSpPr>
        <p:spPr>
          <a:xfrm>
            <a:off x="501480" y="3838680"/>
            <a:ext cx="2177640" cy="1888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87200" indent="-186840">
              <a:lnSpc>
                <a:spcPct val="100000"/>
              </a:lnSpc>
              <a:spcBef>
                <a:spcPts val="181"/>
              </a:spcBef>
              <a:buClr>
                <a:srgbClr val="eeece1"/>
              </a:buClr>
              <a:buFont typeface="Arial"/>
              <a:buAutoNum type="arabicPeriod"/>
            </a:pPr>
            <a:r>
              <a:rPr b="1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Escopo é realista e gerenciado</a:t>
            </a:r>
            <a:endParaRPr b="0" lang="en-US" sz="900" spc="-1" strike="noStrike">
              <a:latin typeface="Arial"/>
            </a:endParaRPr>
          </a:p>
          <a:p>
            <a:pPr marL="187200" indent="-186840">
              <a:lnSpc>
                <a:spcPct val="100000"/>
              </a:lnSpc>
              <a:spcBef>
                <a:spcPts val="181"/>
              </a:spcBef>
              <a:buClr>
                <a:srgbClr val="eeece1"/>
              </a:buClr>
              <a:buFont typeface="Arial"/>
              <a:buAutoNum type="arabicPeriod"/>
            </a:pPr>
            <a:r>
              <a:rPr b="0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Escopo é claro e </a:t>
            </a:r>
            <a:r>
              <a:rPr b="1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entendido</a:t>
            </a:r>
            <a:r>
              <a:rPr b="0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 pelos envolvidos</a:t>
            </a:r>
            <a:endParaRPr b="0" lang="en-US" sz="9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Produtos entregues estão </a:t>
            </a: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dentro do escopo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- nem mais, nem menos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623" name="CustomShape 8"/>
          <p:cNvSpPr/>
          <p:nvPr/>
        </p:nvSpPr>
        <p:spPr>
          <a:xfrm>
            <a:off x="2482920" y="3838680"/>
            <a:ext cx="2453760" cy="231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87200" indent="-186840">
              <a:lnSpc>
                <a:spcPct val="100000"/>
              </a:lnSpc>
              <a:spcBef>
                <a:spcPts val="181"/>
              </a:spcBef>
              <a:buClr>
                <a:srgbClr val="eeece1"/>
              </a:buClr>
              <a:buFont typeface="Arial"/>
              <a:buAutoNum type="arabicPeriod"/>
            </a:pPr>
            <a:r>
              <a:rPr b="1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Riscos são mitigados</a:t>
            </a:r>
            <a:endParaRPr b="0" lang="en-US" sz="9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Equipe tem </a:t>
            </a: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conhecimento de riscos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potenciais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Equipe e “Dono do Projeto” / Comitê são </a:t>
            </a: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notificados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quando o progresso do trabalho está ameaçado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Ações adotadas para reduzir risco são </a:t>
            </a: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monitoradas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de perto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Processos 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 Gestão de Riscos e Problemas são estabelecidos e</a:t>
            </a:r>
            <a:r>
              <a:rPr b="1" i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seguidos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624" name="CustomShape 9"/>
          <p:cNvSpPr/>
          <p:nvPr/>
        </p:nvSpPr>
        <p:spPr>
          <a:xfrm>
            <a:off x="4648320" y="3838680"/>
            <a:ext cx="2187360" cy="2165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87200" indent="-186840">
              <a:lnSpc>
                <a:spcPct val="100000"/>
              </a:lnSpc>
              <a:spcBef>
                <a:spcPts val="181"/>
              </a:spcBef>
              <a:buClr>
                <a:srgbClr val="eeece1"/>
              </a:buClr>
              <a:buFont typeface="Arial"/>
              <a:buAutoNum type="arabicPeriod"/>
            </a:pPr>
            <a:r>
              <a:rPr b="1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Benefícios</a:t>
            </a:r>
            <a:r>
              <a:rPr b="0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 para os participantes são </a:t>
            </a:r>
            <a:r>
              <a:rPr b="1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realizados</a:t>
            </a:r>
            <a:endParaRPr b="0" lang="en-US" sz="9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Conhecimento é </a:t>
            </a: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capturado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alavancado e disseminado</a:t>
            </a:r>
            <a:endParaRPr b="0" lang="en-US" sz="800" spc="-1" strike="noStrike">
              <a:latin typeface="Arial"/>
            </a:endParaRPr>
          </a:p>
          <a:p>
            <a:pPr lvl="1" marL="476280" indent="-97920">
              <a:lnSpc>
                <a:spcPct val="100000"/>
              </a:lnSpc>
              <a:spcBef>
                <a:spcPts val="159"/>
              </a:spcBef>
              <a:buClr>
                <a:srgbClr val="eeece1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Oportunidades condizentes com as </a:t>
            </a:r>
            <a:r>
              <a:rPr b="1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expectativas</a:t>
            </a: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dos participantes são, sempre que possível, aproveitadas</a:t>
            </a:r>
            <a:endParaRPr b="0" lang="en-U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7AFDD8CF-0FDE-4A63-B513-A4324E135644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626" name="CustomShape 2"/>
          <p:cNvSpPr/>
          <p:nvPr/>
        </p:nvSpPr>
        <p:spPr>
          <a:xfrm>
            <a:off x="457200" y="6660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Gestão de Risco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627" name="Picture 16" descr="3"/>
          <p:cNvPicPr/>
          <p:nvPr/>
        </p:nvPicPr>
        <p:blipFill>
          <a:blip r:embed="rId1"/>
          <a:stretch/>
        </p:blipFill>
        <p:spPr>
          <a:xfrm>
            <a:off x="162000" y="1047600"/>
            <a:ext cx="8594280" cy="4771800"/>
          </a:xfrm>
          <a:prstGeom prst="rect">
            <a:avLst/>
          </a:prstGeom>
          <a:ln w="21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A242548E-47F3-40DE-9B7C-964594CA9797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Agenda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457200" y="1112760"/>
            <a:ext cx="8229240" cy="228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200000"/>
              </a:lnSpc>
              <a:buClr>
                <a:srgbClr val="0098cd"/>
              </a:buClr>
              <a:buFont typeface="Wingdings" charset="2"/>
              <a:buChar char=""/>
            </a:pPr>
            <a:r>
              <a:rPr b="0" lang="pt-BR" sz="1800" spc="-1" strike="noStrike">
                <a:solidFill>
                  <a:srgbClr val="0098cd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0098cd"/>
                </a:solidFill>
                <a:latin typeface="Arial"/>
                <a:ea typeface="ＭＳ Ｐゴシック"/>
              </a:rPr>
              <a:t>O projeto OSB – On Site Billing (Visão Geral)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Cronograma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Organização do projeto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Fatores críticos de sucesso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CE0C47AC-55E2-400E-83F4-6910509FB2DF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629" name="CustomShape 2"/>
          <p:cNvSpPr/>
          <p:nvPr/>
        </p:nvSpPr>
        <p:spPr>
          <a:xfrm>
            <a:off x="419040" y="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Governança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30" name="CustomShape 3"/>
          <p:cNvSpPr/>
          <p:nvPr/>
        </p:nvSpPr>
        <p:spPr>
          <a:xfrm>
            <a:off x="250920" y="1430280"/>
            <a:ext cx="5606640" cy="4284360"/>
          </a:xfrm>
          <a:prstGeom prst="rect">
            <a:avLst/>
          </a:prstGeom>
          <a:noFill/>
          <a:ln w="21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>
            <a:noAutofit/>
          </a:bodyPr>
          <a:p>
            <a:pPr lvl="1" marL="461880" indent="-185400" algn="just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115000"/>
              <a:buFont typeface="Wingdings" charset="2"/>
              <a:buChar char=""/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Reuniões Comitê Executivo do Projeto (mensal)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49"/>
              </a:spcBef>
            </a:pPr>
            <a:endParaRPr b="0" lang="en-US" sz="1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49"/>
              </a:spcBef>
            </a:pPr>
            <a:endParaRPr b="0" lang="en-US" sz="1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49"/>
              </a:spcBef>
            </a:pPr>
            <a:endParaRPr b="0" lang="en-US" sz="1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49"/>
              </a:spcBef>
            </a:pPr>
            <a:endParaRPr b="0" lang="en-US" sz="1400" spc="-1" strike="noStrike">
              <a:latin typeface="Arial"/>
            </a:endParaRPr>
          </a:p>
          <a:p>
            <a:pPr lvl="1" marL="461880" indent="-185400" algn="just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115000"/>
              <a:buFont typeface="Wingdings" charset="2"/>
              <a:buChar char=""/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Reuniões de Status  (semanal)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49"/>
              </a:spcBef>
            </a:pPr>
            <a:endParaRPr b="0" lang="en-US" sz="1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49"/>
              </a:spcBef>
            </a:pPr>
            <a:endParaRPr b="0" lang="en-US" sz="1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49"/>
              </a:spcBef>
            </a:pPr>
            <a:endParaRPr b="0" lang="en-US" sz="1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49"/>
              </a:spcBef>
            </a:pPr>
            <a:endParaRPr b="0" lang="en-US" sz="1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49"/>
              </a:spcBef>
            </a:pPr>
            <a:endParaRPr b="0" lang="en-US" sz="1400" spc="-1" strike="noStrike">
              <a:latin typeface="Arial"/>
            </a:endParaRPr>
          </a:p>
          <a:p>
            <a:pPr lvl="1" marL="461880" indent="-185400" algn="just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SzPct val="115000"/>
              <a:buFont typeface="Wingdings" charset="2"/>
              <a:buChar char=""/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Reuniões de Integração - Frentes do Projeto (semanal)</a:t>
            </a:r>
            <a:endParaRPr b="0" lang="en-US" sz="1400" spc="-1" strike="noStrike">
              <a:latin typeface="Arial"/>
            </a:endParaRPr>
          </a:p>
          <a:p>
            <a:pPr marL="1143000" indent="-228240" algn="just">
              <a:lnSpc>
                <a:spcPct val="90000"/>
              </a:lnSpc>
              <a:spcBef>
                <a:spcPts val="349"/>
              </a:spcBef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631" name="CustomShape 4"/>
          <p:cNvSpPr/>
          <p:nvPr/>
        </p:nvSpPr>
        <p:spPr>
          <a:xfrm>
            <a:off x="6286680" y="546120"/>
            <a:ext cx="2233080" cy="791640"/>
          </a:xfrm>
          <a:prstGeom prst="rect">
            <a:avLst/>
          </a:prstGeom>
          <a:solidFill>
            <a:srgbClr val="9999ff"/>
          </a:solidFill>
          <a:ln w="9360">
            <a:solidFill>
              <a:srgbClr val="ccccff"/>
            </a:solidFill>
            <a:miter/>
          </a:ln>
          <a:effectLst>
            <a:outerShdw algn="ctr" dir="2700000" dist="17309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COMITÊ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EXECUTIVO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DO PROJETO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32" name="CustomShape 5"/>
          <p:cNvSpPr/>
          <p:nvPr/>
        </p:nvSpPr>
        <p:spPr>
          <a:xfrm>
            <a:off x="6286680" y="2055960"/>
            <a:ext cx="2233080" cy="791640"/>
          </a:xfrm>
          <a:prstGeom prst="rect">
            <a:avLst/>
          </a:prstGeom>
          <a:solidFill>
            <a:srgbClr val="9999ff"/>
          </a:solidFill>
          <a:ln w="9360">
            <a:solidFill>
              <a:srgbClr val="ccccff"/>
            </a:solidFill>
            <a:miter/>
          </a:ln>
          <a:effectLst>
            <a:outerShdw algn="ctr" dir="2700000" dist="17309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STATUS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633" name="CustomShape 6"/>
          <p:cNvSpPr/>
          <p:nvPr/>
        </p:nvSpPr>
        <p:spPr>
          <a:xfrm>
            <a:off x="6286680" y="3568680"/>
            <a:ext cx="2233080" cy="791640"/>
          </a:xfrm>
          <a:prstGeom prst="rect">
            <a:avLst/>
          </a:prstGeom>
          <a:solidFill>
            <a:srgbClr val="9999ff"/>
          </a:solidFill>
          <a:ln w="9360">
            <a:solidFill>
              <a:srgbClr val="ccccff"/>
            </a:solidFill>
            <a:miter/>
          </a:ln>
          <a:effectLst>
            <a:outerShdw algn="ctr" dir="2700000" dist="17309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REUNIÕES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DE INTEGRAÇÃO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t-BR" sz="1400" spc="-1" strike="noStrike">
                <a:solidFill>
                  <a:srgbClr val="000000"/>
                </a:solidFill>
                <a:latin typeface="Arial"/>
                <a:ea typeface="SimSun"/>
              </a:rPr>
              <a:t>(FRENTES DO PROJETO)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34" name="CustomShape 7"/>
          <p:cNvSpPr/>
          <p:nvPr/>
        </p:nvSpPr>
        <p:spPr>
          <a:xfrm>
            <a:off x="6935760" y="2919240"/>
            <a:ext cx="431280" cy="576000"/>
          </a:xfrm>
          <a:prstGeom prst="upArrow">
            <a:avLst>
              <a:gd name="adj1" fmla="val 50000"/>
              <a:gd name="adj2" fmla="val 33364"/>
            </a:avLst>
          </a:prstGeom>
          <a:solidFill>
            <a:srgbClr val="cc3300"/>
          </a:solidFill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8"/>
          <p:cNvSpPr/>
          <p:nvPr/>
        </p:nvSpPr>
        <p:spPr>
          <a:xfrm flipV="1">
            <a:off x="7340760" y="2932200"/>
            <a:ext cx="431280" cy="576000"/>
          </a:xfrm>
          <a:prstGeom prst="upArrow">
            <a:avLst>
              <a:gd name="adj1" fmla="val 50000"/>
              <a:gd name="adj2" fmla="val 33364"/>
            </a:avLst>
          </a:prstGeom>
          <a:solidFill>
            <a:srgbClr val="ff3300"/>
          </a:solidFill>
          <a:ln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9"/>
          <p:cNvSpPr/>
          <p:nvPr/>
        </p:nvSpPr>
        <p:spPr>
          <a:xfrm>
            <a:off x="6937200" y="1409760"/>
            <a:ext cx="431280" cy="576000"/>
          </a:xfrm>
          <a:prstGeom prst="upArrow">
            <a:avLst>
              <a:gd name="adj1" fmla="val 50000"/>
              <a:gd name="adj2" fmla="val 33364"/>
            </a:avLst>
          </a:prstGeom>
          <a:solidFill>
            <a:srgbClr val="cc3300"/>
          </a:solidFill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10"/>
          <p:cNvSpPr/>
          <p:nvPr/>
        </p:nvSpPr>
        <p:spPr>
          <a:xfrm flipV="1">
            <a:off x="7353360" y="1436400"/>
            <a:ext cx="431280" cy="576000"/>
          </a:xfrm>
          <a:prstGeom prst="upArrow">
            <a:avLst>
              <a:gd name="adj1" fmla="val 50000"/>
              <a:gd name="adj2" fmla="val 33364"/>
            </a:avLst>
          </a:prstGeom>
          <a:solidFill>
            <a:srgbClr val="ff3300"/>
          </a:solidFill>
          <a:ln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CustomShape 11"/>
          <p:cNvSpPr/>
          <p:nvPr/>
        </p:nvSpPr>
        <p:spPr>
          <a:xfrm>
            <a:off x="6394320" y="4511520"/>
            <a:ext cx="288720" cy="360000"/>
          </a:xfrm>
          <a:prstGeom prst="upArrow">
            <a:avLst>
              <a:gd name="adj1" fmla="val 50000"/>
              <a:gd name="adj2" fmla="val 31181"/>
            </a:avLst>
          </a:prstGeom>
          <a:solidFill>
            <a:srgbClr val="cc3300"/>
          </a:solidFill>
          <a:ln w="936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CustomShape 12"/>
          <p:cNvSpPr/>
          <p:nvPr/>
        </p:nvSpPr>
        <p:spPr>
          <a:xfrm rot="10800000">
            <a:off x="6394680" y="5118480"/>
            <a:ext cx="288720" cy="360000"/>
          </a:xfrm>
          <a:prstGeom prst="upArrow">
            <a:avLst>
              <a:gd name="adj1" fmla="val 50000"/>
              <a:gd name="adj2" fmla="val 31181"/>
            </a:avLst>
          </a:prstGeom>
          <a:solidFill>
            <a:srgbClr val="ff3300"/>
          </a:solidFill>
          <a:ln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CustomShape 13"/>
          <p:cNvSpPr/>
          <p:nvPr/>
        </p:nvSpPr>
        <p:spPr>
          <a:xfrm>
            <a:off x="6630840" y="4505400"/>
            <a:ext cx="1942920" cy="458280"/>
          </a:xfrm>
          <a:prstGeom prst="rect">
            <a:avLst/>
          </a:prstGeom>
          <a:noFill/>
          <a:ln w="21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SimSun"/>
              </a:rPr>
              <a:t>Status, probemas, issues, riscos, sol. de mudanças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41" name="CustomShape 14"/>
          <p:cNvSpPr/>
          <p:nvPr/>
        </p:nvSpPr>
        <p:spPr>
          <a:xfrm>
            <a:off x="6645240" y="5037120"/>
            <a:ext cx="1942920" cy="458280"/>
          </a:xfrm>
          <a:prstGeom prst="rect">
            <a:avLst/>
          </a:prstGeom>
          <a:noFill/>
          <a:ln w="21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SimSun"/>
              </a:rPr>
              <a:t>Orientação, priorização, aprovação de mudanças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TextShape 1"/>
          <p:cNvSpPr txBox="1"/>
          <p:nvPr/>
        </p:nvSpPr>
        <p:spPr>
          <a:xfrm>
            <a:off x="457200" y="274680"/>
            <a:ext cx="8229240" cy="6570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Gestão de Escopo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CustomShape 2"/>
          <p:cNvSpPr/>
          <p:nvPr/>
        </p:nvSpPr>
        <p:spPr>
          <a:xfrm>
            <a:off x="915840" y="1839960"/>
            <a:ext cx="164880" cy="591840"/>
          </a:xfrm>
          <a:prstGeom prst="roundRect">
            <a:avLst>
              <a:gd name="adj" fmla="val 958"/>
            </a:avLst>
          </a:prstGeom>
          <a:noFill/>
          <a:ln w="21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44" name="Group 3"/>
          <p:cNvGrpSpPr/>
          <p:nvPr/>
        </p:nvGrpSpPr>
        <p:grpSpPr>
          <a:xfrm>
            <a:off x="1009800" y="1066680"/>
            <a:ext cx="5819400" cy="4905000"/>
            <a:chOff x="1009800" y="1066680"/>
            <a:chExt cx="5819400" cy="4905000"/>
          </a:xfrm>
        </p:grpSpPr>
        <p:sp>
          <p:nvSpPr>
            <p:cNvPr id="645" name="CustomShape 4"/>
            <p:cNvSpPr/>
            <p:nvPr/>
          </p:nvSpPr>
          <p:spPr>
            <a:xfrm>
              <a:off x="4971600" y="2974680"/>
              <a:ext cx="165240" cy="432000"/>
            </a:xfrm>
            <a:custGeom>
              <a:avLst/>
              <a:gdLst/>
              <a:ahLst/>
              <a:rect l="l" t="t" r="r" b="b"/>
              <a:pathLst>
                <a:path w="167" h="497">
                  <a:moveTo>
                    <a:pt x="0" y="373"/>
                  </a:moveTo>
                  <a:lnTo>
                    <a:pt x="42" y="373"/>
                  </a:lnTo>
                  <a:lnTo>
                    <a:pt x="42" y="0"/>
                  </a:lnTo>
                  <a:lnTo>
                    <a:pt x="125" y="0"/>
                  </a:lnTo>
                  <a:lnTo>
                    <a:pt x="125" y="373"/>
                  </a:lnTo>
                  <a:lnTo>
                    <a:pt x="167" y="373"/>
                  </a:lnTo>
                  <a:lnTo>
                    <a:pt x="83" y="497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c3300"/>
            </a:solidFill>
            <a:ln w="9360">
              <a:solidFill>
                <a:srgbClr val="cc3300"/>
              </a:solidFill>
              <a:round/>
            </a:ln>
            <a:effectLst>
              <a:outerShdw algn="ctr" dir="2700000" dist="35638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46" name="CustomShape 5"/>
            <p:cNvSpPr/>
            <p:nvPr/>
          </p:nvSpPr>
          <p:spPr>
            <a:xfrm>
              <a:off x="4971600" y="3844800"/>
              <a:ext cx="165240" cy="432000"/>
            </a:xfrm>
            <a:custGeom>
              <a:avLst/>
              <a:gdLst/>
              <a:ahLst/>
              <a:rect l="l" t="t" r="r" b="b"/>
              <a:pathLst>
                <a:path w="167" h="497">
                  <a:moveTo>
                    <a:pt x="0" y="373"/>
                  </a:moveTo>
                  <a:lnTo>
                    <a:pt x="42" y="373"/>
                  </a:lnTo>
                  <a:lnTo>
                    <a:pt x="42" y="0"/>
                  </a:lnTo>
                  <a:lnTo>
                    <a:pt x="125" y="0"/>
                  </a:lnTo>
                  <a:lnTo>
                    <a:pt x="125" y="373"/>
                  </a:lnTo>
                  <a:lnTo>
                    <a:pt x="167" y="373"/>
                  </a:lnTo>
                  <a:lnTo>
                    <a:pt x="83" y="497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c3300"/>
            </a:solidFill>
            <a:ln w="9360">
              <a:solidFill>
                <a:srgbClr val="cc3300"/>
              </a:solidFill>
              <a:round/>
            </a:ln>
            <a:effectLst>
              <a:outerShdw algn="ctr" dir="2700000" dist="35638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47" name="CustomShape 6"/>
            <p:cNvSpPr/>
            <p:nvPr/>
          </p:nvSpPr>
          <p:spPr>
            <a:xfrm>
              <a:off x="1321200" y="3419280"/>
              <a:ext cx="1029240" cy="59256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ccccff"/>
              </a:solidFill>
              <a:miter/>
            </a:ln>
            <a:effectLst>
              <a:outerShdw algn="ctr" dir="2700000" dist="17309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ts val="799"/>
                </a:lnSpc>
              </a:pPr>
              <a:r>
                <a:rPr b="0" lang="pt-BR" sz="800" spc="-1" strike="noStrike">
                  <a:solidFill>
                    <a:srgbClr val="000000"/>
                  </a:solidFill>
                  <a:latin typeface="Tahoma"/>
                  <a:ea typeface="SimSun"/>
                </a:rPr>
                <a:t>Análise e identificação de impactos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648" name="CustomShape 7"/>
            <p:cNvSpPr/>
            <p:nvPr/>
          </p:nvSpPr>
          <p:spPr>
            <a:xfrm>
              <a:off x="1321200" y="2561400"/>
              <a:ext cx="1029240" cy="59256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ccccff"/>
              </a:solidFill>
              <a:miter/>
            </a:ln>
            <a:effectLst>
              <a:outerShdw algn="ctr" dir="2700000" dist="17309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ts val="799"/>
                </a:lnSpc>
              </a:pPr>
              <a:r>
                <a:rPr b="0" lang="pt-BR" sz="800" spc="-1" strike="noStrike">
                  <a:solidFill>
                    <a:srgbClr val="000000"/>
                  </a:solidFill>
                  <a:latin typeface="Tahoma"/>
                  <a:ea typeface="SimSun"/>
                </a:rPr>
                <a:t>Obter Aprovação para Análise de Impacto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649" name="CustomShape 8"/>
            <p:cNvSpPr/>
            <p:nvPr/>
          </p:nvSpPr>
          <p:spPr>
            <a:xfrm>
              <a:off x="1323360" y="5143680"/>
              <a:ext cx="1027080" cy="59256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ccccff"/>
              </a:solidFill>
              <a:miter/>
            </a:ln>
            <a:effectLst>
              <a:outerShdw algn="ctr" dir="2700000" dist="17309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ts val="799"/>
                </a:lnSpc>
              </a:pPr>
              <a:r>
                <a:rPr b="0" lang="pt-BR" sz="800" spc="-1" strike="noStrike">
                  <a:solidFill>
                    <a:srgbClr val="000000"/>
                  </a:solidFill>
                  <a:latin typeface="Tahoma"/>
                  <a:ea typeface="SimSun"/>
                </a:rPr>
                <a:t>Submeter Análise de Impacto para</a:t>
              </a:r>
              <a:br/>
              <a:r>
                <a:rPr b="0" lang="pt-BR" sz="800" spc="-1" strike="noStrike">
                  <a:solidFill>
                    <a:srgbClr val="000000"/>
                  </a:solidFill>
                  <a:latin typeface="Tahoma"/>
                  <a:ea typeface="SimSun"/>
                </a:rPr>
                <a:t>Gerência do Projeto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650" name="CustomShape 9"/>
            <p:cNvSpPr/>
            <p:nvPr/>
          </p:nvSpPr>
          <p:spPr>
            <a:xfrm>
              <a:off x="3043080" y="2334600"/>
              <a:ext cx="3218040" cy="236412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ccccff"/>
              </a:solidFill>
              <a:miter/>
            </a:ln>
            <a:effectLst>
              <a:outerShdw algn="ctr" dir="2700000" dist="17309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51" name="CustomShape 10"/>
            <p:cNvSpPr/>
            <p:nvPr/>
          </p:nvSpPr>
          <p:spPr>
            <a:xfrm>
              <a:off x="3137760" y="4835160"/>
              <a:ext cx="3040560" cy="301320"/>
            </a:xfrm>
            <a:custGeom>
              <a:avLst/>
              <a:gdLst/>
              <a:ahLst/>
              <a:rect l="l" t="t" r="r" b="b"/>
              <a:pathLst>
                <a:path w="3503" h="295">
                  <a:moveTo>
                    <a:pt x="0" y="295"/>
                  </a:moveTo>
                  <a:lnTo>
                    <a:pt x="39" y="295"/>
                  </a:lnTo>
                  <a:lnTo>
                    <a:pt x="39" y="23"/>
                  </a:lnTo>
                  <a:lnTo>
                    <a:pt x="20" y="23"/>
                  </a:lnTo>
                  <a:lnTo>
                    <a:pt x="20" y="45"/>
                  </a:lnTo>
                  <a:lnTo>
                    <a:pt x="3483" y="45"/>
                  </a:lnTo>
                  <a:lnTo>
                    <a:pt x="3483" y="23"/>
                  </a:lnTo>
                  <a:lnTo>
                    <a:pt x="3464" y="23"/>
                  </a:lnTo>
                  <a:lnTo>
                    <a:pt x="3464" y="96"/>
                  </a:lnTo>
                  <a:lnTo>
                    <a:pt x="3503" y="96"/>
                  </a:lnTo>
                  <a:lnTo>
                    <a:pt x="3503" y="23"/>
                  </a:lnTo>
                  <a:lnTo>
                    <a:pt x="3503" y="0"/>
                  </a:lnTo>
                  <a:lnTo>
                    <a:pt x="3483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90000"/>
            </a:solidFill>
            <a:ln w="9360">
              <a:solidFill>
                <a:srgbClr val="cc33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" name="CustomShape 11"/>
            <p:cNvSpPr/>
            <p:nvPr/>
          </p:nvSpPr>
          <p:spPr>
            <a:xfrm>
              <a:off x="6072120" y="4899600"/>
              <a:ext cx="179280" cy="259560"/>
            </a:xfrm>
            <a:custGeom>
              <a:avLst/>
              <a:gdLst/>
              <a:ahLst/>
              <a:rect l="l" t="t" r="r" b="b"/>
              <a:pathLst>
                <a:path w="174" h="201">
                  <a:moveTo>
                    <a:pt x="0" y="0"/>
                  </a:moveTo>
                  <a:lnTo>
                    <a:pt x="88" y="201"/>
                  </a:ln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9360">
              <a:solidFill>
                <a:srgbClr val="cc33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" name="CustomShape 12"/>
            <p:cNvSpPr/>
            <p:nvPr/>
          </p:nvSpPr>
          <p:spPr>
            <a:xfrm>
              <a:off x="3047040" y="1703160"/>
              <a:ext cx="3229920" cy="1012680"/>
            </a:xfrm>
            <a:custGeom>
              <a:avLst/>
              <a:gdLst/>
              <a:ahLst/>
              <a:rect l="l" t="t" r="r" b="b"/>
              <a:pathLst>
                <a:path w="2402" h="1162">
                  <a:moveTo>
                    <a:pt x="2402" y="714"/>
                  </a:moveTo>
                  <a:lnTo>
                    <a:pt x="2402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1202" y="1162"/>
                  </a:lnTo>
                  <a:lnTo>
                    <a:pt x="2402" y="714"/>
                  </a:lnTo>
                  <a:close/>
                </a:path>
              </a:pathLst>
            </a:custGeom>
            <a:solidFill>
              <a:srgbClr val="7889fb"/>
            </a:solidFill>
            <a:ln w="9360">
              <a:solidFill>
                <a:srgbClr val="ccccff"/>
              </a:solidFill>
              <a:round/>
            </a:ln>
            <a:effectLst>
              <a:outerShdw algn="ctr" dir="2700000" dist="35638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54" name="CustomShape 13"/>
            <p:cNvSpPr/>
            <p:nvPr/>
          </p:nvSpPr>
          <p:spPr>
            <a:xfrm>
              <a:off x="1104480" y="1066680"/>
              <a:ext cx="5724720" cy="4905000"/>
            </a:xfrm>
            <a:prstGeom prst="rect">
              <a:avLst/>
            </a:prstGeom>
            <a:noFill/>
            <a:ln w="792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" name="CustomShape 14"/>
            <p:cNvSpPr/>
            <p:nvPr/>
          </p:nvSpPr>
          <p:spPr>
            <a:xfrm>
              <a:off x="3110040" y="1874520"/>
              <a:ext cx="3042720" cy="323280"/>
            </a:xfrm>
            <a:prstGeom prst="rect">
              <a:avLst/>
            </a:prstGeom>
            <a:noFill/>
            <a:ln w="21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ts val="901"/>
                </a:lnSpc>
              </a:pPr>
              <a:r>
                <a:rPr b="1" lang="pt-BR" sz="900" spc="-1" strike="noStrike">
                  <a:solidFill>
                    <a:srgbClr val="ffffff"/>
                  </a:solidFill>
                  <a:latin typeface="Tahoma"/>
                  <a:ea typeface="SimSun"/>
                </a:rPr>
                <a:t>Um procedimento Gestão de Escopo deve incorporar alguns principios básicos</a:t>
              </a:r>
              <a:endParaRPr b="0" lang="en-US" sz="900" spc="-1" strike="noStrike">
                <a:latin typeface="Arial"/>
              </a:endParaRPr>
            </a:p>
          </p:txBody>
        </p:sp>
        <p:sp>
          <p:nvSpPr>
            <p:cNvPr id="656" name="CustomShape 15"/>
            <p:cNvSpPr/>
            <p:nvPr/>
          </p:nvSpPr>
          <p:spPr>
            <a:xfrm>
              <a:off x="3155400" y="2979000"/>
              <a:ext cx="3042720" cy="1347840"/>
            </a:xfrm>
            <a:prstGeom prst="rect">
              <a:avLst/>
            </a:prstGeom>
            <a:noFill/>
            <a:ln w="21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marL="144360" indent="-144000">
                <a:lnSpc>
                  <a:spcPts val="901"/>
                </a:lnSpc>
                <a:buClr>
                  <a:srgbClr val="000000"/>
                </a:buClr>
                <a:buFont typeface="Wingdings" charset="2"/>
                <a:buChar char=""/>
              </a:pPr>
              <a:r>
                <a:rPr b="0" lang="pt-BR" sz="9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Domínio definido</a:t>
              </a:r>
              <a:endParaRPr b="0" lang="en-US" sz="900" spc="-1" strike="noStrike">
                <a:latin typeface="Arial"/>
              </a:endParaRPr>
            </a:p>
            <a:p>
              <a:pPr marL="144360" indent="-144000">
                <a:lnSpc>
                  <a:spcPct val="104000"/>
                </a:lnSpc>
                <a:buClr>
                  <a:srgbClr val="000000"/>
                </a:buClr>
                <a:buFont typeface="Wingdings" charset="2"/>
                <a:buChar char=""/>
              </a:pPr>
              <a:r>
                <a:rPr b="0" lang="pt-BR" sz="9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Limites específicos onde uma alteração de escopo deverá ser considerada</a:t>
              </a:r>
              <a:endParaRPr b="0" lang="en-US" sz="900" spc="-1" strike="noStrike">
                <a:latin typeface="Arial"/>
              </a:endParaRPr>
            </a:p>
            <a:p>
              <a:pPr marL="144360" indent="-144000">
                <a:lnSpc>
                  <a:spcPct val="104000"/>
                </a:lnSpc>
                <a:buClr>
                  <a:srgbClr val="000000"/>
                </a:buClr>
                <a:buFont typeface="Wingdings" charset="2"/>
                <a:buChar char=""/>
              </a:pPr>
              <a:r>
                <a:rPr b="0" lang="pt-BR" sz="9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Documentação de suporte</a:t>
              </a:r>
              <a:endParaRPr b="0" lang="en-US" sz="900" spc="-1" strike="noStrike">
                <a:latin typeface="Arial"/>
              </a:endParaRPr>
            </a:p>
            <a:p>
              <a:pPr marL="144360" indent="-144000">
                <a:lnSpc>
                  <a:spcPct val="104000"/>
                </a:lnSpc>
                <a:buClr>
                  <a:srgbClr val="000000"/>
                </a:buClr>
                <a:buFont typeface="Wingdings" charset="2"/>
                <a:buChar char=""/>
              </a:pPr>
              <a:r>
                <a:rPr b="0" lang="pt-BR" sz="9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Fornecimento de análise custo/ benefício</a:t>
              </a:r>
              <a:endParaRPr b="0" lang="en-US" sz="900" spc="-1" strike="noStrike">
                <a:latin typeface="Arial"/>
              </a:endParaRPr>
            </a:p>
            <a:p>
              <a:pPr marL="144360" indent="-144000">
                <a:lnSpc>
                  <a:spcPct val="104000"/>
                </a:lnSpc>
                <a:buClr>
                  <a:srgbClr val="000000"/>
                </a:buClr>
                <a:buFont typeface="Wingdings" charset="2"/>
                <a:buChar char=""/>
              </a:pPr>
              <a:r>
                <a:rPr b="0" lang="pt-BR" sz="9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Procedimentos e métodos formais para aprovação e comunicação de alterações no escopo</a:t>
              </a:r>
              <a:endParaRPr b="0" lang="en-US" sz="900" spc="-1" strike="noStrike">
                <a:latin typeface="Arial"/>
              </a:endParaRPr>
            </a:p>
            <a:p>
              <a:pPr marL="144360" indent="-144000">
                <a:lnSpc>
                  <a:spcPct val="104000"/>
                </a:lnSpc>
                <a:buClr>
                  <a:srgbClr val="000000"/>
                </a:buClr>
                <a:buFont typeface="Wingdings" charset="2"/>
                <a:buChar char=""/>
              </a:pPr>
              <a:r>
                <a:rPr b="0" lang="pt-BR" sz="9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Abordagem para obtenção de recursos financeiros adicionais quando necessário</a:t>
              </a:r>
              <a:endParaRPr b="0" lang="en-US" sz="900" spc="-1" strike="noStrike">
                <a:latin typeface="Arial"/>
              </a:endParaRPr>
            </a:p>
          </p:txBody>
        </p:sp>
        <p:sp>
          <p:nvSpPr>
            <p:cNvPr id="657" name="CustomShape 16"/>
            <p:cNvSpPr/>
            <p:nvPr/>
          </p:nvSpPr>
          <p:spPr>
            <a:xfrm>
              <a:off x="5693400" y="5168160"/>
              <a:ext cx="1029240" cy="59256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ccccff"/>
              </a:solidFill>
              <a:miter/>
            </a:ln>
            <a:effectLst>
              <a:outerShdw algn="ctr" dir="2700000" dist="17309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ts val="799"/>
                </a:lnSpc>
              </a:pPr>
              <a:r>
                <a:rPr b="0" lang="pt-BR" sz="800" spc="-1" strike="noStrike">
                  <a:solidFill>
                    <a:srgbClr val="000000"/>
                  </a:solidFill>
                  <a:latin typeface="Tahoma"/>
                  <a:ea typeface="SimSun"/>
                </a:rPr>
                <a:t>Atualização do baseline (prazo, custo, escopo)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658" name="CustomShape 17"/>
            <p:cNvSpPr/>
            <p:nvPr/>
          </p:nvSpPr>
          <p:spPr>
            <a:xfrm>
              <a:off x="4230000" y="5143680"/>
              <a:ext cx="1027080" cy="59256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ccccff"/>
              </a:solidFill>
              <a:miter/>
            </a:ln>
            <a:effectLst>
              <a:outerShdw algn="ctr" dir="2700000" dist="17309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ts val="799"/>
                </a:lnSpc>
              </a:pPr>
              <a:r>
                <a:rPr b="0" lang="pt-BR" sz="800" spc="-1" strike="noStrike">
                  <a:solidFill>
                    <a:srgbClr val="000000"/>
                  </a:solidFill>
                  <a:latin typeface="Tahoma"/>
                  <a:ea typeface="SimSun"/>
                </a:rPr>
                <a:t>Aprovação pelo Comitê Executivo do Projeto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659" name="CustomShape 18"/>
            <p:cNvSpPr/>
            <p:nvPr/>
          </p:nvSpPr>
          <p:spPr>
            <a:xfrm>
              <a:off x="2759040" y="5143680"/>
              <a:ext cx="1027080" cy="59256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ccccff"/>
              </a:solidFill>
              <a:miter/>
            </a:ln>
            <a:effectLst>
              <a:outerShdw algn="ctr" dir="2700000" dist="17309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ts val="799"/>
                </a:lnSpc>
              </a:pPr>
              <a:r>
                <a:rPr b="0" lang="pt-BR" sz="800" spc="-1" strike="noStrike">
                  <a:solidFill>
                    <a:srgbClr val="000000"/>
                  </a:solidFill>
                  <a:latin typeface="Tahoma"/>
                  <a:ea typeface="SimSun"/>
                </a:rPr>
                <a:t>Aprovação pela Gerência ou envio ao Comitê Executivo do Projeto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660" name="CustomShape 19"/>
            <p:cNvSpPr/>
            <p:nvPr/>
          </p:nvSpPr>
          <p:spPr>
            <a:xfrm>
              <a:off x="1323360" y="4277160"/>
              <a:ext cx="1027080" cy="59256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ccccff"/>
              </a:solidFill>
              <a:miter/>
            </a:ln>
            <a:effectLst>
              <a:outerShdw algn="ctr" dir="2700000" dist="17309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ts val="799"/>
                </a:lnSpc>
              </a:pPr>
              <a:r>
                <a:rPr b="0" lang="pt-BR" sz="800" spc="-1" strike="noStrike">
                  <a:solidFill>
                    <a:srgbClr val="000000"/>
                  </a:solidFill>
                  <a:latin typeface="Tahoma"/>
                  <a:ea typeface="SimSun"/>
                </a:rPr>
                <a:t>Geração do documento de Análise de Impacto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661" name="CustomShape 20"/>
            <p:cNvSpPr/>
            <p:nvPr/>
          </p:nvSpPr>
          <p:spPr>
            <a:xfrm>
              <a:off x="1278000" y="1656360"/>
              <a:ext cx="1027080" cy="592560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ts val="799"/>
                </a:lnSpc>
              </a:pPr>
              <a:r>
                <a:rPr b="0" lang="pt-BR" sz="800" spc="-1" strike="noStrike">
                  <a:solidFill>
                    <a:srgbClr val="000000"/>
                  </a:solidFill>
                  <a:latin typeface="Tahoma"/>
                  <a:ea typeface="SimSun"/>
                </a:rPr>
                <a:t>Preencher formulário de </a:t>
              </a:r>
              <a:r>
                <a:rPr b="0" i="1" lang="pt-BR" sz="800" spc="-1" strike="noStrike">
                  <a:solidFill>
                    <a:srgbClr val="000000"/>
                  </a:solidFill>
                  <a:latin typeface="Tahoma"/>
                  <a:ea typeface="SimSun"/>
                </a:rPr>
                <a:t>Solicitação de Mudança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662" name="CustomShape 21"/>
            <p:cNvSpPr/>
            <p:nvPr/>
          </p:nvSpPr>
          <p:spPr>
            <a:xfrm>
              <a:off x="3871080" y="5374080"/>
              <a:ext cx="311400" cy="167040"/>
            </a:xfrm>
            <a:custGeom>
              <a:avLst/>
              <a:gdLst/>
              <a:ahLst/>
              <a:rect l="l" t="t" r="r" b="b"/>
              <a:pathLst>
                <a:path w="281" h="194">
                  <a:moveTo>
                    <a:pt x="211" y="194"/>
                  </a:moveTo>
                  <a:lnTo>
                    <a:pt x="211" y="145"/>
                  </a:lnTo>
                  <a:lnTo>
                    <a:pt x="0" y="145"/>
                  </a:lnTo>
                  <a:lnTo>
                    <a:pt x="0" y="49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281" y="96"/>
                  </a:lnTo>
                  <a:lnTo>
                    <a:pt x="211" y="194"/>
                  </a:lnTo>
                  <a:close/>
                </a:path>
              </a:pathLst>
            </a:custGeom>
            <a:solidFill>
              <a:srgbClr val="cc3300"/>
            </a:solidFill>
            <a:ln w="9360">
              <a:solidFill>
                <a:srgbClr val="cc3300"/>
              </a:solidFill>
              <a:round/>
            </a:ln>
            <a:effectLst>
              <a:outerShdw algn="ctr" dir="2700000" dist="35638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63" name="CustomShape 22"/>
            <p:cNvSpPr/>
            <p:nvPr/>
          </p:nvSpPr>
          <p:spPr>
            <a:xfrm>
              <a:off x="5314680" y="5374080"/>
              <a:ext cx="311400" cy="167040"/>
            </a:xfrm>
            <a:custGeom>
              <a:avLst/>
              <a:gdLst/>
              <a:ahLst/>
              <a:rect l="l" t="t" r="r" b="b"/>
              <a:pathLst>
                <a:path w="281" h="194">
                  <a:moveTo>
                    <a:pt x="211" y="194"/>
                  </a:moveTo>
                  <a:lnTo>
                    <a:pt x="211" y="145"/>
                  </a:lnTo>
                  <a:lnTo>
                    <a:pt x="0" y="145"/>
                  </a:lnTo>
                  <a:lnTo>
                    <a:pt x="0" y="49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281" y="96"/>
                  </a:lnTo>
                  <a:lnTo>
                    <a:pt x="211" y="194"/>
                  </a:lnTo>
                  <a:close/>
                </a:path>
              </a:pathLst>
            </a:custGeom>
            <a:solidFill>
              <a:srgbClr val="cc3300"/>
            </a:solidFill>
            <a:ln w="9360">
              <a:solidFill>
                <a:srgbClr val="cc3300"/>
              </a:solidFill>
              <a:round/>
            </a:ln>
            <a:effectLst>
              <a:outerShdw algn="ctr" dir="2700000" dist="35638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64" name="CustomShape 23"/>
            <p:cNvSpPr/>
            <p:nvPr/>
          </p:nvSpPr>
          <p:spPr>
            <a:xfrm>
              <a:off x="1009800" y="1221840"/>
              <a:ext cx="1608840" cy="592560"/>
            </a:xfrm>
            <a:prstGeom prst="rect">
              <a:avLst/>
            </a:prstGeom>
            <a:noFill/>
            <a:ln w="21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pt-BR" sz="10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FLUXO DE APROVAÇÃO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665" name="CustomShape 24"/>
            <p:cNvSpPr/>
            <p:nvPr/>
          </p:nvSpPr>
          <p:spPr>
            <a:xfrm>
              <a:off x="3043080" y="1459080"/>
              <a:ext cx="3220200" cy="592560"/>
            </a:xfrm>
            <a:prstGeom prst="rect">
              <a:avLst/>
            </a:prstGeom>
            <a:noFill/>
            <a:ln w="21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pt-BR" sz="1000" spc="-1" strike="noStrike">
                  <a:solidFill>
                    <a:srgbClr val="000000"/>
                  </a:solidFill>
                  <a:latin typeface="Calibri"/>
                  <a:ea typeface="SimSun"/>
                </a:rPr>
                <a:t>PRÍNCIPIOS BÁSICOS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666" name="CustomShape 25"/>
            <p:cNvSpPr/>
            <p:nvPr/>
          </p:nvSpPr>
          <p:spPr>
            <a:xfrm>
              <a:off x="1717560" y="2154960"/>
              <a:ext cx="165240" cy="432000"/>
            </a:xfrm>
            <a:custGeom>
              <a:avLst/>
              <a:gdLst/>
              <a:ahLst/>
              <a:rect l="l" t="t" r="r" b="b"/>
              <a:pathLst>
                <a:path w="167" h="497">
                  <a:moveTo>
                    <a:pt x="0" y="373"/>
                  </a:moveTo>
                  <a:lnTo>
                    <a:pt x="42" y="373"/>
                  </a:lnTo>
                  <a:lnTo>
                    <a:pt x="42" y="0"/>
                  </a:lnTo>
                  <a:lnTo>
                    <a:pt x="125" y="0"/>
                  </a:lnTo>
                  <a:lnTo>
                    <a:pt x="125" y="373"/>
                  </a:lnTo>
                  <a:lnTo>
                    <a:pt x="167" y="373"/>
                  </a:lnTo>
                  <a:lnTo>
                    <a:pt x="83" y="497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c3300"/>
            </a:solidFill>
            <a:ln w="9360">
              <a:solidFill>
                <a:srgbClr val="cc33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" name="CustomShape 26"/>
            <p:cNvSpPr/>
            <p:nvPr/>
          </p:nvSpPr>
          <p:spPr>
            <a:xfrm>
              <a:off x="1717560" y="2991960"/>
              <a:ext cx="165240" cy="432000"/>
            </a:xfrm>
            <a:custGeom>
              <a:avLst/>
              <a:gdLst/>
              <a:ahLst/>
              <a:rect l="l" t="t" r="r" b="b"/>
              <a:pathLst>
                <a:path w="167" h="497">
                  <a:moveTo>
                    <a:pt x="0" y="373"/>
                  </a:moveTo>
                  <a:lnTo>
                    <a:pt x="42" y="373"/>
                  </a:lnTo>
                  <a:lnTo>
                    <a:pt x="42" y="0"/>
                  </a:lnTo>
                  <a:lnTo>
                    <a:pt x="125" y="0"/>
                  </a:lnTo>
                  <a:lnTo>
                    <a:pt x="125" y="373"/>
                  </a:lnTo>
                  <a:lnTo>
                    <a:pt x="167" y="373"/>
                  </a:lnTo>
                  <a:lnTo>
                    <a:pt x="83" y="497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c3300"/>
            </a:solidFill>
            <a:ln w="9360">
              <a:solidFill>
                <a:srgbClr val="cc33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" name="CustomShape 27"/>
            <p:cNvSpPr/>
            <p:nvPr/>
          </p:nvSpPr>
          <p:spPr>
            <a:xfrm>
              <a:off x="1717560" y="3912840"/>
              <a:ext cx="165240" cy="432000"/>
            </a:xfrm>
            <a:custGeom>
              <a:avLst/>
              <a:gdLst/>
              <a:ahLst/>
              <a:rect l="l" t="t" r="r" b="b"/>
              <a:pathLst>
                <a:path w="167" h="497">
                  <a:moveTo>
                    <a:pt x="0" y="373"/>
                  </a:moveTo>
                  <a:lnTo>
                    <a:pt x="42" y="373"/>
                  </a:lnTo>
                  <a:lnTo>
                    <a:pt x="42" y="0"/>
                  </a:lnTo>
                  <a:lnTo>
                    <a:pt x="125" y="0"/>
                  </a:lnTo>
                  <a:lnTo>
                    <a:pt x="125" y="373"/>
                  </a:lnTo>
                  <a:lnTo>
                    <a:pt x="167" y="373"/>
                  </a:lnTo>
                  <a:lnTo>
                    <a:pt x="83" y="497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c3300"/>
            </a:solidFill>
            <a:ln w="9360">
              <a:solidFill>
                <a:srgbClr val="cc33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" name="CustomShape 28"/>
            <p:cNvSpPr/>
            <p:nvPr/>
          </p:nvSpPr>
          <p:spPr>
            <a:xfrm>
              <a:off x="1717560" y="4665960"/>
              <a:ext cx="165240" cy="432000"/>
            </a:xfrm>
            <a:custGeom>
              <a:avLst/>
              <a:gdLst/>
              <a:ahLst/>
              <a:rect l="l" t="t" r="r" b="b"/>
              <a:pathLst>
                <a:path w="167" h="497">
                  <a:moveTo>
                    <a:pt x="0" y="373"/>
                  </a:moveTo>
                  <a:lnTo>
                    <a:pt x="42" y="373"/>
                  </a:lnTo>
                  <a:lnTo>
                    <a:pt x="42" y="0"/>
                  </a:lnTo>
                  <a:lnTo>
                    <a:pt x="125" y="0"/>
                  </a:lnTo>
                  <a:lnTo>
                    <a:pt x="125" y="373"/>
                  </a:lnTo>
                  <a:lnTo>
                    <a:pt x="167" y="373"/>
                  </a:lnTo>
                  <a:lnTo>
                    <a:pt x="83" y="497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c3300"/>
            </a:solidFill>
            <a:ln w="9360">
              <a:solidFill>
                <a:srgbClr val="cc33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0" name="CustomShape 29"/>
            <p:cNvSpPr/>
            <p:nvPr/>
          </p:nvSpPr>
          <p:spPr>
            <a:xfrm>
              <a:off x="2380320" y="5335560"/>
              <a:ext cx="313200" cy="167040"/>
            </a:xfrm>
            <a:custGeom>
              <a:avLst/>
              <a:gdLst/>
              <a:ahLst/>
              <a:rect l="l" t="t" r="r" b="b"/>
              <a:pathLst>
                <a:path w="281" h="194">
                  <a:moveTo>
                    <a:pt x="211" y="194"/>
                  </a:moveTo>
                  <a:lnTo>
                    <a:pt x="211" y="145"/>
                  </a:lnTo>
                  <a:lnTo>
                    <a:pt x="0" y="145"/>
                  </a:lnTo>
                  <a:lnTo>
                    <a:pt x="0" y="49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281" y="96"/>
                  </a:lnTo>
                  <a:lnTo>
                    <a:pt x="211" y="194"/>
                  </a:lnTo>
                  <a:close/>
                </a:path>
              </a:pathLst>
            </a:custGeom>
            <a:solidFill>
              <a:srgbClr val="cc3300"/>
            </a:solidFill>
            <a:ln w="9360">
              <a:solidFill>
                <a:srgbClr val="cc3300"/>
              </a:solidFill>
              <a:round/>
            </a:ln>
            <a:effectLst>
              <a:outerShdw algn="ctr" dir="2700000" dist="35638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TextShape 1"/>
          <p:cNvSpPr txBox="1"/>
          <p:nvPr/>
        </p:nvSpPr>
        <p:spPr>
          <a:xfrm>
            <a:off x="457200" y="274680"/>
            <a:ext cx="8229240" cy="6570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Cockpit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2" name="Picture 7" descr=""/>
          <p:cNvPicPr/>
          <p:nvPr/>
        </p:nvPicPr>
        <p:blipFill>
          <a:blip r:embed="rId1"/>
          <a:stretch/>
        </p:blipFill>
        <p:spPr>
          <a:xfrm>
            <a:off x="1131840" y="1057320"/>
            <a:ext cx="6878160" cy="45255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EEC8FD22-00F1-40E1-A62B-D8EA1653E1C3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674" name="TextShape 2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Agenda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CustomShape 3"/>
          <p:cNvSpPr/>
          <p:nvPr/>
        </p:nvSpPr>
        <p:spPr>
          <a:xfrm>
            <a:off x="457200" y="1112760"/>
            <a:ext cx="8229240" cy="228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0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O projeto OSB – On Site Billing (Visão Geral)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Cronograma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Organização do projeto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98cd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0098cd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0098cd"/>
                </a:solidFill>
                <a:latin typeface="Arial"/>
                <a:ea typeface="ＭＳ Ｐゴシック"/>
              </a:rPr>
              <a:t>Fatores críticos de sucesso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2BCA5BA4-26D2-4653-BCF3-6ACC612EDD09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677" name="TextShape 2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Fatores críticos de sucesso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TextShape 3"/>
          <p:cNvSpPr txBox="1"/>
          <p:nvPr/>
        </p:nvSpPr>
        <p:spPr>
          <a:xfrm>
            <a:off x="457200" y="1442880"/>
            <a:ext cx="8229240" cy="4119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609480" indent="-609120">
              <a:lnSpc>
                <a:spcPct val="150000"/>
              </a:lnSpc>
              <a:spcBef>
                <a:spcPts val="281"/>
              </a:spcBef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Os itens abaixo são fatores críticos de sucesso para o projeto: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  <a:p>
            <a:pPr marL="609480" indent="-609120">
              <a:lnSpc>
                <a:spcPct val="150000"/>
              </a:lnSpc>
              <a:spcBef>
                <a:spcPts val="281"/>
              </a:spcBef>
            </a:pP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  <a:p>
            <a:pPr marL="609480" indent="-609120">
              <a:lnSpc>
                <a:spcPct val="150000"/>
              </a:lnSpc>
              <a:spcBef>
                <a:spcPts val="281"/>
              </a:spcBef>
              <a:buClr>
                <a:srgbClr val="80808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Alinhamento de estratégias e expectativas do projeto entre os executivos de Negócio e TI;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  <a:p>
            <a:pPr marL="609480" indent="-609120">
              <a:lnSpc>
                <a:spcPct val="150000"/>
              </a:lnSpc>
              <a:spcBef>
                <a:spcPts val="281"/>
              </a:spcBef>
              <a:buClr>
                <a:srgbClr val="80808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Envolvimento e patrocínio da alta administração;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  <a:p>
            <a:pPr marL="609480" indent="-609120">
              <a:lnSpc>
                <a:spcPct val="150000"/>
              </a:lnSpc>
              <a:spcBef>
                <a:spcPts val="281"/>
              </a:spcBef>
              <a:buClr>
                <a:srgbClr val="80808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Dedicação e comprometimento dos recursos para o projeto Onsite Billing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  <a:p>
            <a:pPr lvl="1" marL="990720" indent="-533160">
              <a:lnSpc>
                <a:spcPct val="150000"/>
              </a:lnSpc>
              <a:spcBef>
                <a:spcPts val="241"/>
              </a:spcBef>
              <a:buClr>
                <a:srgbClr val="808080"/>
              </a:buClr>
              <a:buFont typeface="Wingdings" charset="2"/>
              <a:buChar char=""/>
            </a:pPr>
            <a:r>
              <a:rPr b="0" lang="pt-BR" sz="1200" spc="-1" strike="noStrike">
                <a:solidFill>
                  <a:srgbClr val="808080"/>
                </a:solidFill>
                <a:latin typeface="Verdana"/>
                <a:ea typeface="Verdana"/>
              </a:rPr>
              <a:t>Atenção à Concorrência de outros projetos, tais como demandas da </a:t>
            </a:r>
            <a:r>
              <a:rPr b="0" i="1" lang="pt-BR" sz="1200" spc="-1" strike="noStrike">
                <a:solidFill>
                  <a:srgbClr val="808080"/>
                </a:solidFill>
                <a:latin typeface="Verdana"/>
                <a:ea typeface="Verdana"/>
              </a:rPr>
              <a:t>414, melhorias no CCS</a:t>
            </a:r>
            <a:r>
              <a:rPr b="0" lang="pt-BR" sz="1200" spc="-1" strike="noStrike">
                <a:solidFill>
                  <a:srgbClr val="808080"/>
                </a:solidFill>
                <a:latin typeface="Verdana"/>
                <a:ea typeface="Verdana"/>
              </a:rPr>
              <a:t> e </a:t>
            </a:r>
            <a:r>
              <a:rPr b="0" i="1" lang="pt-BR" sz="1200" spc="-1" strike="noStrike">
                <a:solidFill>
                  <a:srgbClr val="808080"/>
                </a:solidFill>
                <a:latin typeface="Verdana"/>
                <a:ea typeface="Verdana"/>
              </a:rPr>
              <a:t>Rollout Santa Cruz</a:t>
            </a:r>
            <a:r>
              <a:rPr b="0" lang="pt-BR" sz="1200" spc="-1" strike="noStrike">
                <a:solidFill>
                  <a:srgbClr val="808080"/>
                </a:solidFill>
                <a:latin typeface="Verdana"/>
                <a:ea typeface="Verdana"/>
              </a:rPr>
              <a:t>.</a:t>
            </a:r>
            <a:endParaRPr b="0" lang="en-US" sz="1200" spc="-1" strike="noStrike">
              <a:solidFill>
                <a:srgbClr val="4f81bd"/>
              </a:solidFill>
              <a:latin typeface="Arial"/>
            </a:endParaRPr>
          </a:p>
          <a:p>
            <a:pPr lvl="1" marL="990720" indent="-533160">
              <a:lnSpc>
                <a:spcPct val="150000"/>
              </a:lnSpc>
              <a:spcBef>
                <a:spcPts val="241"/>
              </a:spcBef>
              <a:buClr>
                <a:srgbClr val="808080"/>
              </a:buClr>
              <a:buFont typeface="Wingdings" charset="2"/>
              <a:buChar char=""/>
            </a:pPr>
            <a:r>
              <a:rPr b="0" lang="pt-BR" sz="1200" spc="-1" strike="noStrike">
                <a:solidFill>
                  <a:srgbClr val="808080"/>
                </a:solidFill>
                <a:latin typeface="Verdana"/>
                <a:ea typeface="Verdana"/>
              </a:rPr>
              <a:t>Atenção às demandas legais, corretivas e emergenciais</a:t>
            </a:r>
            <a:endParaRPr b="0" lang="en-US" sz="1200" spc="-1" strike="noStrike">
              <a:solidFill>
                <a:srgbClr val="4f81bd"/>
              </a:solidFill>
              <a:latin typeface="Arial"/>
            </a:endParaRPr>
          </a:p>
          <a:p>
            <a:pPr marL="609480" indent="-609120">
              <a:lnSpc>
                <a:spcPct val="150000"/>
              </a:lnSpc>
              <a:spcBef>
                <a:spcPts val="281"/>
              </a:spcBef>
              <a:buClr>
                <a:srgbClr val="80808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808080"/>
                </a:solidFill>
                <a:latin typeface="Verdana"/>
                <a:ea typeface="ＭＳ Ｐゴシック"/>
              </a:rPr>
              <a:t>Comunicação e integração entre as equipes de projeto (CPFL, IBM e Íntegra) e dos outros projetos em andamento.</a:t>
            </a:r>
            <a:endParaRPr b="0" lang="en-US" sz="14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Picture 8" descr="Energia_pos_CMYK.tif"/>
          <p:cNvPicPr/>
          <p:nvPr/>
        </p:nvPicPr>
        <p:blipFill>
          <a:blip r:embed="rId1"/>
          <a:stretch/>
        </p:blipFill>
        <p:spPr>
          <a:xfrm>
            <a:off x="2771640" y="2109960"/>
            <a:ext cx="3600000" cy="263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E68C95DB-76B4-404B-8891-4CDAE6D25153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681" name="TextShape 2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Agenda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CustomShape 3"/>
          <p:cNvSpPr/>
          <p:nvPr/>
        </p:nvSpPr>
        <p:spPr>
          <a:xfrm>
            <a:off x="457200" y="1112760"/>
            <a:ext cx="8229240" cy="283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0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O projeto OSB – On Site Billing (Visão Geral)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Cronograma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Organização do projeto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969696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969696"/>
                </a:solidFill>
                <a:latin typeface="Arial"/>
                <a:ea typeface="ＭＳ Ｐゴシック"/>
              </a:rPr>
              <a:t>Fatores críticos de sucesso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buClr>
                <a:srgbClr val="0098cd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0098cd"/>
                </a:solidFill>
                <a:latin typeface="Arial"/>
                <a:ea typeface="ＭＳ Ｐゴシック"/>
              </a:rPr>
              <a:t> </a:t>
            </a:r>
            <a:r>
              <a:rPr b="1" lang="pt-BR" sz="1800" spc="-1" strike="noStrike">
                <a:solidFill>
                  <a:srgbClr val="0098cd"/>
                </a:solidFill>
                <a:latin typeface="Arial"/>
                <a:ea typeface="ＭＳ Ｐゴシック"/>
              </a:rPr>
              <a:t>Backup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774DBEC8-479F-4D44-8DEA-369A424DBA14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684" name="CustomShape 2"/>
          <p:cNvSpPr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Parecer do Dr. Marçal Justen Filho (Advogado)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685" name="Picture 2" descr=""/>
          <p:cNvPicPr/>
          <p:nvPr/>
        </p:nvPicPr>
        <p:blipFill>
          <a:blip r:embed="rId1"/>
          <a:stretch/>
        </p:blipFill>
        <p:spPr>
          <a:xfrm>
            <a:off x="402120" y="1800720"/>
            <a:ext cx="8361360" cy="3309480"/>
          </a:xfrm>
          <a:prstGeom prst="rect">
            <a:avLst/>
          </a:prstGeom>
          <a:ln w="9360">
            <a:noFill/>
          </a:ln>
        </p:spPr>
      </p:pic>
      <p:sp>
        <p:nvSpPr>
          <p:cNvPr id="686" name="CustomShape 3"/>
          <p:cNvSpPr/>
          <p:nvPr/>
        </p:nvSpPr>
        <p:spPr>
          <a:xfrm>
            <a:off x="8338680" y="1610280"/>
            <a:ext cx="450000" cy="436320"/>
          </a:xfrm>
          <a:prstGeom prst="actionButtonBackPrevious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TextShape 1"/>
          <p:cNvSpPr txBox="1"/>
          <p:nvPr/>
        </p:nvSpPr>
        <p:spPr>
          <a:xfrm>
            <a:off x="457200" y="274680"/>
            <a:ext cx="8229240" cy="10854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20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0" lang="pt-BR" sz="16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O Modelo de Gestão de Projetos utilizado pela IBM visa controlar e monitorar o andamento das atividades do projeto, aplicando as ações necessárias para o correto gerenciamento dos riscos, incidentes e pontos de atenção ao longo do ciclo de vida do projeto.</a:t>
            </a:r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0" lang="pt-BR" sz="16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A gestão de mudanças visa assegurar o controle efetivo do escopo do projeto, seja através da solicitação de novos requisitos no projeto, assim como as solicitações de alteração de complexidade dos requisitos conhecidos, assegurando dessa forma a visibilidade das mudanças aos patrocinadores do projeto.</a:t>
            </a:r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0" lang="pt-BR" sz="16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A Gestão de Qualidade utilizada pela IBM no projeto trabalha com o objetivo de assegurar que tanto os processos de desenvolvimento como a aderência dos produtos gerados estão em conformidade com as expectativas definidas pela CPFL durante o planejamento do projeto.</a:t>
            </a:r>
            <a:endParaRPr b="0" lang="en-US" sz="1600" spc="-1" strike="noStrike">
              <a:solidFill>
                <a:srgbClr val="464847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7014C06D-E4F9-494C-997A-65C06162D06B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690" name="TextShape 2"/>
          <p:cNvSpPr txBox="1"/>
          <p:nvPr/>
        </p:nvSpPr>
        <p:spPr>
          <a:xfrm>
            <a:off x="457200" y="176364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Descrição:</a:t>
            </a:r>
            <a:r>
              <a:rPr b="0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A fase de Planejamento do Projeto tem por objetivo estabelecer o plano detalhado de trabalho do projeto considerando o cronograma, recursos, mecanismo gerencial e plano de comunicação.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Estabelecer o ambiente técnico para iniciar o projeto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Selecionar, instalar e configurar as ferramentas necessárias ​​para o projeto;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procedimentos de gerenciamento de configuração e os sistemas de apoio para repositório e controle de documentos da para as diversas fases do projeto;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procedimentos de gestão da mudança e escalamento para questões do escopo de negócios do projeto.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Dar início à entrega do projeto.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Iniciar o projeto e construir plano de inicialização.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Estabelecer o sistema de gerenciamento de projeto.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Construir um plano detalhado de trabalho para todas as fases do projeto;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relatórios de controle e frequência de atualização (com calendário a ser definido posteriormente);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o baseline do cronograma para todo o projeto;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o relatório de status para os stakeholders do projeto.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Obter os recursos humanos necessários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Identificar as necessidades de recursos e possíveis gaps;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Solicitar, avaliar e selecionar os recursos;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Atualizar planos de alocação e refletir as alterações no plano de projeto.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Estabelecer os planos de trabalho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Revisar o plano de trabalho e escopo com a CPFL;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Assegurar que os planos estão em um nível de detalhe suficiente para controlar a execução do projeto;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Identificar áreas de risco e complexidade do projeto e desenvolver o plano de gestão de riscos;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Integrar os planos de trabalho e assegurar coerência e cobertura;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Rever o plano de trabalho com a CPFL.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</p:txBody>
      </p:sp>
      <p:pic>
        <p:nvPicPr>
          <p:cNvPr id="691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692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693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694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695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696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697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698" name="CustomShape 5"/>
          <p:cNvSpPr/>
          <p:nvPr/>
        </p:nvSpPr>
        <p:spPr>
          <a:xfrm>
            <a:off x="4074120" y="730080"/>
            <a:ext cx="87840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699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00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01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02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03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04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05" name="TextShape 10"/>
          <p:cNvSpPr txBox="1"/>
          <p:nvPr/>
        </p:nvSpPr>
        <p:spPr>
          <a:xfrm>
            <a:off x="1295280" y="217440"/>
            <a:ext cx="7676640" cy="2566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MS PGothic"/>
              </a:rPr>
              <a:t>Onsite Billing – Overview do projeto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615960" y="958680"/>
            <a:ext cx="7911720" cy="494136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90000" tIns="45000" bIns="45000">
            <a:noAutofit/>
          </a:bodyPr>
          <a:p>
            <a:pPr>
              <a:lnSpc>
                <a:spcPct val="100000"/>
              </a:lnSpc>
              <a:spcAft>
                <a:spcPts val="1800"/>
              </a:spcAft>
            </a:pPr>
            <a:r>
              <a:rPr b="1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Objetivo: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200000"/>
              </a:lnSpc>
              <a:spcAft>
                <a:spcPts val="1800"/>
              </a:spcAft>
            </a:pPr>
            <a:r>
              <a:rPr b="1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Melhorar a gestão de entrega de contas</a:t>
            </a: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 e </a:t>
            </a:r>
            <a:r>
              <a:rPr b="1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mitigar o risco de aumento de custo operacional</a:t>
            </a: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 (devido ao monopólio dos Correios para entrega de correspondências) através de um novo sistema de leitura e de campo, que também permita o faturamento onsite dos clientes do Grupo B da CPFL.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726120" y="1009440"/>
            <a:ext cx="7443360" cy="364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Verdana"/>
                <a:ea typeface="Verdana"/>
              </a:rPr>
              <a:t>Objetivo do Projeto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14E6A589-82E2-4725-A7BC-76A7925D7FC8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707" name="TextShape 2"/>
          <p:cNvSpPr txBox="1"/>
          <p:nvPr/>
        </p:nvSpPr>
        <p:spPr>
          <a:xfrm>
            <a:off x="438120" y="155412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Estabelecer os objetivos de trabalho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Elaborar material de orientação sobre o projeto e organograma da equipe;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Planejar, controlar e alocar espaço e material de escritório;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Realizar o Kick-Off;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509760" indent="-163080" algn="just">
              <a:lnSpc>
                <a:spcPct val="100000"/>
              </a:lnSpc>
              <a:spcBef>
                <a:spcPts val="159"/>
              </a:spcBef>
            </a:pP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 u="sng">
                <a:solidFill>
                  <a:srgbClr val="464847"/>
                </a:solidFill>
                <a:uFillTx/>
                <a:latin typeface="Verdana"/>
                <a:ea typeface="ＭＳ Ｐゴシック"/>
              </a:rPr>
              <a:t>ENTREGÁVEIS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Estabelecer o sistema de gerenciamento de projeto.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Plano de Gerenciamento do Projeto (Ferramentas, métodos de gestão e plano de comunicação).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Estabelecer os planos de trabalho e revisar com a CPFL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Plano detalhado de trabalho para todas as fases do projeto (Plano de Alocação de Recursos). 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Alocar os recursos e estabelecer os objetivos de trabalho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Apresentação de Kick-Off.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algn="just">
              <a:lnSpc>
                <a:spcPct val="100000"/>
              </a:lnSpc>
              <a:spcBef>
                <a:spcPts val="159"/>
              </a:spcBef>
            </a:pP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</p:txBody>
      </p:sp>
      <p:pic>
        <p:nvPicPr>
          <p:cNvPr id="708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09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10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711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12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13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14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15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16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17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18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19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20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21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22" name="TextShape 10"/>
          <p:cNvSpPr txBox="1"/>
          <p:nvPr/>
        </p:nvSpPr>
        <p:spPr>
          <a:xfrm>
            <a:off x="1305000" y="150840"/>
            <a:ext cx="7629120" cy="3711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C9BEEC3F-0F91-4778-A7EB-7A14733ACAAC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724" name="TextShape 2"/>
          <p:cNvSpPr txBox="1"/>
          <p:nvPr/>
        </p:nvSpPr>
        <p:spPr>
          <a:xfrm>
            <a:off x="457200" y="154476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Descrição:</a:t>
            </a:r>
            <a:r>
              <a:rPr b="0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A fase de Visão Geral da Solução estabelece o projeto inicial da solução, e o plano para a sua implementação. 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Entender o ambiente atual da CPFL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Obter a documentação do ambiente técnico;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Obter os padrões de TI;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Avaliar os ambientes de teste e criar estratégia e plano de alto nível para os testes;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Entender os mecanismos de autorização e autenticação da CPFL e documentar os requisitos para utilizar esses mecanismos na solução.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Estabelecer a Solução de Negócio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Confirmar os direcionadores de negócio, visão de negócios e ambiente de negócios;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Confirmar os processos de negócio;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os casos de uso de negócio (identificados e definidos). Identificar eventos de negócios e regras de negócio;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Identificar e classificar os tipos de requisitos, documentar as regras de negócios e criar um plano de gerenciamento de requisitos com rastreabilidade.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Estabelecer as Diretrizes de Interface do Usuário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Perfis de usuário;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Identificar e caracterizar os requisitos de usabilidade;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Estabelecer a Solução Técnica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Descrever o contexto do sistema e as interfaces necessárias;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Detalhar os requisitos não-funcionais derivados dos aspectos funcionais e técnicos da solução;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Documentar as decisões de arquitetura e trabalhar com a equipe técnica da CPFL para suportar as decisões necessárias para a arquitetura de aplicações de seguros a ser implantada;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Desenvolver a visão geral da arquitetura;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</p:txBody>
      </p:sp>
      <p:pic>
        <p:nvPicPr>
          <p:cNvPr id="725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26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27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728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29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30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31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32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33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34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35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36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37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38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39" name="TextShape 10"/>
          <p:cNvSpPr txBox="1"/>
          <p:nvPr/>
        </p:nvSpPr>
        <p:spPr>
          <a:xfrm>
            <a:off x="1324080" y="104760"/>
            <a:ext cx="7619760" cy="409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8D45D4F1-EF97-461E-8752-ED5F50EBCB5A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741" name="TextShape 2"/>
          <p:cNvSpPr txBox="1"/>
          <p:nvPr/>
        </p:nvSpPr>
        <p:spPr>
          <a:xfrm>
            <a:off x="457200" y="176364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Identificar as trocas previstas de informações entre o sistema no escopo e os sistema internos da CPFL que farão interface com a solução, incluindo as entradas e saídas primárias. Atualizar os processos de negócios com modelos de entrada / saída de itens de negócios;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o modelo operacional de alto nível;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Identificar  as entidades de domínio chave dos modelos de processo e de componente.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Revisar os requisitos de negócio e de sistema.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Compreender o impacto da solução para a CPFL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Identificar issues e riscos de arquitetura e técnicos associados à implantação da solução;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Estabelecer os Planos de Implementação da Solução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a abordagem adequada para o particionamento de releases da solução;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o plano de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o plano de alto nível para a implantação;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</p:txBody>
      </p:sp>
      <p:pic>
        <p:nvPicPr>
          <p:cNvPr id="742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43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44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745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46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47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48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49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50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51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52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53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54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55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56" name="TextShape 10"/>
          <p:cNvSpPr txBox="1"/>
          <p:nvPr/>
        </p:nvSpPr>
        <p:spPr>
          <a:xfrm>
            <a:off x="1390680" y="169920"/>
            <a:ext cx="7534080" cy="3330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7DF5780D-3C14-40F7-B210-D2046374A703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758" name="TextShape 2"/>
          <p:cNvSpPr txBox="1"/>
          <p:nvPr/>
        </p:nvSpPr>
        <p:spPr>
          <a:xfrm>
            <a:off x="457200" y="176364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 u="sng">
                <a:solidFill>
                  <a:srgbClr val="464847"/>
                </a:solidFill>
                <a:uFillTx/>
                <a:latin typeface="Verdana"/>
                <a:ea typeface="ＭＳ Ｐゴシック"/>
              </a:rPr>
              <a:t>ENTREGÁVEIS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Identificação de requisitos funcionais.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Documento requistos funcionais (Contendo as principais telas a serem desenvolvidas; customizadas - Interface do Usuário)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Arquitetura de alto nível da solução.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0507 - Requerimentos Não Funcionais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0512 - Visão Geral da Arquitetura (Contexto do Sistema, Decisões de Arquitetura)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Plano de releases para solução.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ENG108 - Plano de Release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</p:txBody>
      </p:sp>
      <p:pic>
        <p:nvPicPr>
          <p:cNvPr id="759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60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61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762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63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64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65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66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67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68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69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70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71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72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73" name="TextShape 10"/>
          <p:cNvSpPr txBox="1"/>
          <p:nvPr/>
        </p:nvSpPr>
        <p:spPr>
          <a:xfrm>
            <a:off x="1181160" y="189000"/>
            <a:ext cx="7762680" cy="342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87B379DF-E44F-47C9-A1D6-2BA858AA205C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775" name="TextShape 2"/>
          <p:cNvSpPr txBox="1"/>
          <p:nvPr/>
        </p:nvSpPr>
        <p:spPr>
          <a:xfrm>
            <a:off x="457200" y="1344600"/>
            <a:ext cx="8229240" cy="49622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Descrição:</a:t>
            </a:r>
            <a:r>
              <a:rPr b="0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A fase de Especificação Funcional complementa e refina os requisitos e arquitetura da solução, prepararando o projeto para uma especificação mais detalhada e posterior construção dos programas nas fases seguintes.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Especificar a Solução de Negócio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Especificar os requisitos de negócio. Definir as interações para os requisitos que serão suportados pelos modelos e componente. Alinhar os requisitos de negócio com os requisitos técnicos e criar a matriz de rastreabilidade;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Identificar e definir os casos de uso de sistema.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Especificar a Interface do Usuário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Detalhar as diretrizes de interface do usuário; 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o escopo do protótipo funcional e efetuar o desenvolvimento do mesmo;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Especificar funcionalmente a interface do usuário e arquitetura associada;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Refinar e estender os requisitos de usabilidade previamente identificados.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Especificar a Solução Técnica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Especificar a Arquitetura Técnica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2" marL="855720" indent="-17280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•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ヒラギノ角ゴ Pro W3"/>
              </a:rPr>
              <a:t>Refinar o diagrama de Contexto do Sistema para adicionar características de interface da solução para fontes específicas de dados, protocolos e frequência das interfaces;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2" marL="855720" indent="-17280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•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ヒラギノ角ゴ Pro W3"/>
              </a:rPr>
              <a:t>Refinar os requisitos não-funcionais;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2" marL="855720" indent="-17280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•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ヒラギノ角ゴ Pro W3"/>
              </a:rPr>
              <a:t>Modelo de integração (Interfaces);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2" marL="855720" indent="-17280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•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ヒラギノ角ゴ Pro W3"/>
              </a:rPr>
              <a:t>Estabelecer diretrizes de análise e especificação de componentes;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Detalhar o modelo de componentes identificando os componentes da solução e suas dependências;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Detalhar o modelo operacional e arquitetura física ,Complementar as decisões de arquitetura;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Refinar o diagrama de classe;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</a:pP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</p:txBody>
      </p:sp>
      <p:pic>
        <p:nvPicPr>
          <p:cNvPr id="776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77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78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779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80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81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82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66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83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84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85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86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87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788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89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90" name="TextShape 10"/>
          <p:cNvSpPr txBox="1"/>
          <p:nvPr/>
        </p:nvSpPr>
        <p:spPr>
          <a:xfrm>
            <a:off x="1314360" y="189000"/>
            <a:ext cx="7648200" cy="342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D82D6162-D7AD-4A40-9B4F-75139CF67144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792" name="TextShape 2"/>
          <p:cNvSpPr txBox="1"/>
          <p:nvPr/>
        </p:nvSpPr>
        <p:spPr>
          <a:xfrm>
            <a:off x="457200" y="161136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Realizar revisão preliminar da especificação.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Especificar os Planos de Desenvolvimento da Solução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a abordagem de treinamento e suporte ao usuário;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Detalhar o plano de release;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Detalhar o plano de implantação;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os objetivos dos ciclos de construção (ciclos de construção);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Desenvolver plano de teste de sistema;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Desenvolver plano de teste de integração de sistemas;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Desenvolver plano do teste de aceitação do usuário;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Refinar o plano de gerenciamento de configuração;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Refinar a estratégia e o plano geral de teste.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Especificar o modelo lógico de dados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Refinar o modelo conceitual de dados;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Detalhar o modelo lógico de dados;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Desenvolver o modelo de mensagem comum 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 </a:t>
            </a: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Instalar e Configurar o Ambiente de Desenvolvimento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o ambiente de gerenciamento de configuração;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as instalações para o desenvolvimento;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Instalar e configurar a infra-estrutura de desenvolvimento;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Validar o ambiente de desenvolvimento. Identificar e validar as ferramentas de desenvolvimento.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>
              <a:lnSpc>
                <a:spcPts val="1599"/>
              </a:lnSpc>
              <a:spcBef>
                <a:spcPts val="159"/>
              </a:spcBef>
            </a:pP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</p:txBody>
      </p:sp>
      <p:pic>
        <p:nvPicPr>
          <p:cNvPr id="793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94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95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796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797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798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799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66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00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01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02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03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04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05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06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07" name="TextShape 10"/>
          <p:cNvSpPr txBox="1"/>
          <p:nvPr/>
        </p:nvSpPr>
        <p:spPr>
          <a:xfrm>
            <a:off x="1305000" y="150840"/>
            <a:ext cx="7686360" cy="4950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86C8ADEE-25BC-4C91-8D22-C4681B592B65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809" name="TextShape 2"/>
          <p:cNvSpPr txBox="1"/>
          <p:nvPr/>
        </p:nvSpPr>
        <p:spPr>
          <a:xfrm>
            <a:off x="457200" y="176364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 u="sng">
                <a:solidFill>
                  <a:srgbClr val="464847"/>
                </a:solidFill>
                <a:uFillTx/>
                <a:latin typeface="Verdana"/>
                <a:ea typeface="ＭＳ Ｐゴシック"/>
              </a:rPr>
              <a:t>ENTREGÁVEIS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Requisitos funcionais e não-funcionais especificados, incluindo cenários de casos de uso de negócio especificados, e casos de uso de sistema identificados e definidos.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Documento requistos funcionais (Contendo as principais telas a serem desenvolvidas; customizadas - Interface do Usuário, Especificação de Regras de Negócio).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Projeto de arquitetura de todo o sistema incluindo componentes operacionais.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0507 - Requerimentos Não Funcionais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0512 - Visão Geral da Arquitetura (Contexto do Sistema, Decisões de Arquitetura)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0519 - Modelo de Dados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Modelo de Integração ( Especificação de Interfaces)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Planos de trabalho detalhados para as fases seguintes de Especificação Técnica e Construção.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</p:txBody>
      </p:sp>
      <p:pic>
        <p:nvPicPr>
          <p:cNvPr id="810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11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12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813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14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15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16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66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17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18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19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20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21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22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23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24" name="TextShape 10"/>
          <p:cNvSpPr txBox="1"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2213D372-13D0-424B-8DDE-01CB831A912B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826" name="TextShape 2"/>
          <p:cNvSpPr txBox="1"/>
          <p:nvPr/>
        </p:nvSpPr>
        <p:spPr>
          <a:xfrm>
            <a:off x="457200" y="176364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Descrição:</a:t>
            </a:r>
            <a:r>
              <a:rPr b="0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A fase de Especificação Técnica cria especificações para implementação (construção) do </a:t>
            </a:r>
            <a:r>
              <a:rPr b="0" i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release </a:t>
            </a:r>
            <a:r>
              <a:rPr b="0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planejado considerando todos os requisitos e diretrizes especificadas para o desenvolvimento, segundo as fases anteriores (Visão Geral da Solução e Especificação Funcional).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Refinar a Arquitetura Técnica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Rever e finalizar os documentos de arquitetura e incorporar  os principais elementos arquitetônicos, tais como modelos e padrões de projetos de componente.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Desenvolver Especificação Detalhada de Componente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os princípios, normas e padrões utilizados na concepção do sistema;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Criar um conjunto completo de especificações necessárias para telas  e componentes de aplicação segundo a versão de aplicação em questão (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);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Especificar requisitos de sistema.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Refinar Especificação de Dados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Especificar o modelo de mensagem a ser utilizado para as comunicações entre os componentes da solução segundo os requisitos de negócio;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Refinar o modelo de dados lógico;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Especificar e construir o esquema do banco de dados físico (índices, tipo e formato dos dados, partições</a:t>
            </a:r>
            <a:r>
              <a:rPr b="0" lang="pt-BR" sz="20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 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 demais informações técnicas necessárias para construção física da base de dados, de acordo com a arquitetura técnica especificada).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Desenvolver os Planos de Teste Unitário, Teste de Sistema e Teste Integrado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as práticas padrão de teste, ferramentas e requisitos do ambiente de teste;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Especificar o plano de teste mestre e descrever os níveis de testes globais aprovados para o projeto, incluindo planos separados para os tipos de testes que serão realizados na solução (Teste Unitário, Teste de Sistema,  Teste Integrado)</a:t>
            </a:r>
            <a:r>
              <a:rPr b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. 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</p:txBody>
      </p:sp>
      <p:pic>
        <p:nvPicPr>
          <p:cNvPr id="827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28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29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830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31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32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33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34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35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36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37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38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39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40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41" name="CustomShape 10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2EEDE295-C239-4DB3-818F-A35F34AFBDB9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843" name="TextShape 2"/>
          <p:cNvSpPr txBox="1"/>
          <p:nvPr/>
        </p:nvSpPr>
        <p:spPr>
          <a:xfrm>
            <a:off x="457200" y="176364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Desenvolver o Plano de Teste de Aceitação do Usuário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as práticas padrão de teste, ferramentas e requisitos do ambiente de teste de aceitação do usuário;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Especificar o plano de teste de aceitação do usuário mestre e descrever os níveis de testes para o projeto</a:t>
            </a:r>
            <a:r>
              <a:rPr b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. 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Realizar Revisão de Aspectos Críticos.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Verificar que as especificações dos componentes satisfazem os requisitos de negócio;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Verificar o plano de teste completo (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end-to-end) 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do projeto;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Verificar necessidades de infra-estrutura.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Configurar o Ambiente de Teste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Especificar processos e ferramentas para gerenciamento de defeito durante os ciclos de teste;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Instalar e configurar os ambientes necessários para as ferramentas de teste a serem utilizadas;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Preparar os ambientes de teste necessários para os vários tipos de testes, incluindo software, processos e ferramentas necessárias para a infra-estrutura de ambiente de teste.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Especificar Treinamento e Suporte ao Usuário.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Criar especificações para satisfazer as necessidades de treinamento para os usuários e operadores do sistema;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Decidir que tipo de documentação de usuário, textos de ajuda, tutoriais on-line, e outros materiais de apoio serão fornecidos.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Detalhar os Planos de Desenvolvimento da Solução.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Planejamento completo para a construção do 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 através da identificação dos scripts de construção, atribuições de objetivos, componentes e equipe para o ciclo de programação em questão;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Revisão do plano de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 para validar o escopo;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os objetivos específicos para cada iteração da fase de construção;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os procedimentos para os vários níveis de construção que ocorram durante a construção da solução, com ênfase em diferentes níveis de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builds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 para criação dos componentes necessários para os testes de integração;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o pacote dos executáveis e materiais de suporte ao usuário para a implantação;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Desenvolver os planos para implantar e gerenciar o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;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	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Elaborar os planos de treinamento de usuários da solução segundo o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 em questão.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</p:txBody>
      </p:sp>
      <p:pic>
        <p:nvPicPr>
          <p:cNvPr id="844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45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46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847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48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49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50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51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52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53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54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55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56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57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58" name="CustomShape 10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788888B4-B05D-4263-9FAE-ACB5BD8B9086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860" name="TextShape 2"/>
          <p:cNvSpPr txBox="1"/>
          <p:nvPr/>
        </p:nvSpPr>
        <p:spPr>
          <a:xfrm>
            <a:off x="457200" y="176364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 u="sng">
                <a:solidFill>
                  <a:srgbClr val="464847"/>
                </a:solidFill>
                <a:uFillTx/>
                <a:latin typeface="Verdana"/>
                <a:ea typeface="ＭＳ Ｐゴシック"/>
              </a:rPr>
              <a:t>ENTREGÁVEIS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Especificações completas para construção de todas as interfaces (páginas web) e componentes personalizados.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Documento requistos funcionais (Contendo as principais telas a serem desenvolvidas; customizadas - Interface do Usuário, Especificação de Regras de Negócio).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0512 - Visão Geral da Arquitetura (Contexto do Sistema, Decisões de Arquitetura)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Especificações para todos os ambientes de testes necessários, treinamento de usuários e materiais de apoio.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Plano de Treinamento (ORG 311)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Planos e Processos para todos os </a:t>
            </a:r>
            <a:r>
              <a:rPr b="1" i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Builds</a:t>
            </a: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0519 – Modelo de Dados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0562 - Plano de Teste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0558 - Especificação de Teste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ENG023 - Plano de Implantação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ENG108 - Plano de Release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Modelo de Integração ( Especificação de Interfaces)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</p:txBody>
      </p:sp>
      <p:pic>
        <p:nvPicPr>
          <p:cNvPr id="861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62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63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864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65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66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67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68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69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70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71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72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73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74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75" name="CustomShape 10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06360" y="1263600"/>
            <a:ext cx="21621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en-US" sz="1800" spc="-1" strike="noStrike">
                <a:solidFill>
                  <a:srgbClr val="000066"/>
                </a:solidFill>
                <a:latin typeface="Arial"/>
                <a:ea typeface="ＭＳ Ｐゴシック"/>
              </a:rPr>
              <a:t>1a. Etapa (Leitura)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 rot="10800000">
            <a:off x="3303360" y="2757240"/>
            <a:ext cx="642600" cy="72720"/>
          </a:xfrm>
          <a:prstGeom prst="rightArrow">
            <a:avLst>
              <a:gd name="adj1" fmla="val 50000"/>
              <a:gd name="adj2" fmla="val 259239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3"/>
          <p:cNvSpPr/>
          <p:nvPr/>
        </p:nvSpPr>
        <p:spPr>
          <a:xfrm rot="10800000">
            <a:off x="5091480" y="2667240"/>
            <a:ext cx="504360" cy="72720"/>
          </a:xfrm>
          <a:prstGeom prst="rightArrow">
            <a:avLst>
              <a:gd name="adj1" fmla="val 50000"/>
              <a:gd name="adj2" fmla="val 172826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Picture 41" descr=""/>
          <p:cNvPicPr/>
          <p:nvPr/>
        </p:nvPicPr>
        <p:blipFill>
          <a:blip r:embed="rId1"/>
          <a:stretch/>
        </p:blipFill>
        <p:spPr>
          <a:xfrm>
            <a:off x="3697200" y="3133800"/>
            <a:ext cx="1561680" cy="361440"/>
          </a:xfrm>
          <a:prstGeom prst="rect">
            <a:avLst/>
          </a:prstGeom>
          <a:ln w="9360">
            <a:noFill/>
          </a:ln>
        </p:spPr>
      </p:pic>
      <p:grpSp>
        <p:nvGrpSpPr>
          <p:cNvPr id="131" name="Group 4"/>
          <p:cNvGrpSpPr/>
          <p:nvPr/>
        </p:nvGrpSpPr>
        <p:grpSpPr>
          <a:xfrm>
            <a:off x="4266360" y="4335480"/>
            <a:ext cx="2553840" cy="1603080"/>
            <a:chOff x="4266360" y="4335480"/>
            <a:chExt cx="2553840" cy="1603080"/>
          </a:xfrm>
        </p:grpSpPr>
        <p:sp>
          <p:nvSpPr>
            <p:cNvPr id="132" name="CustomShape 5"/>
            <p:cNvSpPr/>
            <p:nvPr/>
          </p:nvSpPr>
          <p:spPr>
            <a:xfrm>
              <a:off x="4266360" y="4335480"/>
              <a:ext cx="2553840" cy="364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en-US" sz="1800" spc="-1" strike="noStrike">
                  <a:solidFill>
                    <a:srgbClr val="000066"/>
                  </a:solidFill>
                  <a:latin typeface="Arial"/>
                  <a:ea typeface="ＭＳ Ｐゴシック"/>
                </a:rPr>
                <a:t>3a. Etapa (Separação)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133" name="Picture 60" descr="mailroom"/>
            <p:cNvPicPr/>
            <p:nvPr/>
          </p:nvPicPr>
          <p:blipFill>
            <a:blip r:embed="rId2"/>
            <a:stretch/>
          </p:blipFill>
          <p:spPr>
            <a:xfrm>
              <a:off x="4983120" y="5126040"/>
              <a:ext cx="1225080" cy="812520"/>
            </a:xfrm>
            <a:prstGeom prst="rect">
              <a:avLst/>
            </a:prstGeom>
            <a:ln w="9360">
              <a:noFill/>
            </a:ln>
          </p:spPr>
        </p:pic>
      </p:grpSp>
      <p:pic>
        <p:nvPicPr>
          <p:cNvPr id="134" name="Picture 25" descr=""/>
          <p:cNvPicPr/>
          <p:nvPr/>
        </p:nvPicPr>
        <p:blipFill>
          <a:blip r:embed="rId3"/>
          <a:stretch/>
        </p:blipFill>
        <p:spPr>
          <a:xfrm>
            <a:off x="3940200" y="1833480"/>
            <a:ext cx="980640" cy="127584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6"/>
          <p:cNvSpPr/>
          <p:nvPr/>
        </p:nvSpPr>
        <p:spPr>
          <a:xfrm>
            <a:off x="1816920" y="2465280"/>
            <a:ext cx="601920" cy="96480"/>
          </a:xfrm>
          <a:prstGeom prst="rightArrow">
            <a:avLst>
              <a:gd name="adj1" fmla="val 50000"/>
              <a:gd name="adj2" fmla="val 217624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6" name="Picture 65" descr=""/>
          <p:cNvPicPr/>
          <p:nvPr/>
        </p:nvPicPr>
        <p:blipFill>
          <a:blip r:embed="rId4"/>
          <a:stretch/>
        </p:blipFill>
        <p:spPr>
          <a:xfrm>
            <a:off x="405720" y="1832040"/>
            <a:ext cx="1456920" cy="1488600"/>
          </a:xfrm>
          <a:prstGeom prst="rect">
            <a:avLst/>
          </a:prstGeom>
          <a:ln w="9360">
            <a:noFill/>
          </a:ln>
        </p:spPr>
      </p:pic>
      <p:grpSp>
        <p:nvGrpSpPr>
          <p:cNvPr id="137" name="Group 7"/>
          <p:cNvGrpSpPr/>
          <p:nvPr/>
        </p:nvGrpSpPr>
        <p:grpSpPr>
          <a:xfrm>
            <a:off x="46440" y="4330800"/>
            <a:ext cx="4237920" cy="1636560"/>
            <a:chOff x="46440" y="4330800"/>
            <a:chExt cx="4237920" cy="1636560"/>
          </a:xfrm>
        </p:grpSpPr>
        <p:grpSp>
          <p:nvGrpSpPr>
            <p:cNvPr id="138" name="Group 8"/>
            <p:cNvGrpSpPr/>
            <p:nvPr/>
          </p:nvGrpSpPr>
          <p:grpSpPr>
            <a:xfrm>
              <a:off x="3059280" y="5219640"/>
              <a:ext cx="1225080" cy="720360"/>
              <a:chOff x="3059280" y="5219640"/>
              <a:chExt cx="1225080" cy="720360"/>
            </a:xfrm>
          </p:grpSpPr>
          <p:pic>
            <p:nvPicPr>
              <p:cNvPr id="139" name="Picture 49" descr="untitled"/>
              <p:cNvPicPr/>
              <p:nvPr/>
            </p:nvPicPr>
            <p:blipFill>
              <a:blip r:embed="rId5"/>
              <a:stretch/>
            </p:blipFill>
            <p:spPr>
              <a:xfrm>
                <a:off x="3635280" y="5219640"/>
                <a:ext cx="649080" cy="72036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140" name="CustomShape 9"/>
              <p:cNvSpPr/>
              <p:nvPr/>
            </p:nvSpPr>
            <p:spPr>
              <a:xfrm>
                <a:off x="3059280" y="5508720"/>
                <a:ext cx="433080" cy="72720"/>
              </a:xfrm>
              <a:prstGeom prst="rightArrow">
                <a:avLst>
                  <a:gd name="adj1" fmla="val 50000"/>
                  <a:gd name="adj2" fmla="val 148370"/>
                </a:avLst>
              </a:prstGeom>
              <a:solidFill>
                <a:srgbClr val="33cccc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1" name="Group 10"/>
            <p:cNvGrpSpPr/>
            <p:nvPr/>
          </p:nvGrpSpPr>
          <p:grpSpPr>
            <a:xfrm>
              <a:off x="46440" y="4330800"/>
              <a:ext cx="4179960" cy="1636560"/>
              <a:chOff x="46440" y="4330800"/>
              <a:chExt cx="4179960" cy="1636560"/>
            </a:xfrm>
          </p:grpSpPr>
          <p:sp>
            <p:nvSpPr>
              <p:cNvPr id="142" name="CustomShape 11"/>
              <p:cNvSpPr/>
              <p:nvPr/>
            </p:nvSpPr>
            <p:spPr>
              <a:xfrm>
                <a:off x="46440" y="4330800"/>
                <a:ext cx="4179960" cy="3646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601"/>
                  </a:spcBef>
                </a:pPr>
                <a:r>
                  <a:rPr b="1" lang="en-US" sz="1800" spc="-1" strike="noStrike">
                    <a:solidFill>
                      <a:srgbClr val="000066"/>
                    </a:solidFill>
                    <a:latin typeface="Arial"/>
                    <a:ea typeface="ＭＳ Ｐゴシック"/>
                  </a:rPr>
                  <a:t>2a. Etapa (Faturamento e impressão)</a:t>
                </a:r>
                <a:endParaRPr b="0" lang="en-US" sz="1800" spc="-1" strike="noStrike">
                  <a:latin typeface="Arial"/>
                </a:endParaRPr>
              </a:p>
            </p:txBody>
          </p:sp>
          <p:pic>
            <p:nvPicPr>
              <p:cNvPr id="143" name="Picture 46" descr="Impressora_LJ4730"/>
              <p:cNvPicPr/>
              <p:nvPr/>
            </p:nvPicPr>
            <p:blipFill>
              <a:blip r:embed="rId6"/>
              <a:stretch/>
            </p:blipFill>
            <p:spPr>
              <a:xfrm>
                <a:off x="2073240" y="5065560"/>
                <a:ext cx="864720" cy="83304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144" name="CustomShape 12"/>
              <p:cNvSpPr/>
              <p:nvPr/>
            </p:nvSpPr>
            <p:spPr>
              <a:xfrm>
                <a:off x="1701720" y="5497560"/>
                <a:ext cx="433080" cy="72720"/>
              </a:xfrm>
              <a:prstGeom prst="rightArrow">
                <a:avLst>
                  <a:gd name="adj1" fmla="val 50000"/>
                  <a:gd name="adj2" fmla="val 148370"/>
                </a:avLst>
              </a:prstGeom>
              <a:solidFill>
                <a:srgbClr val="33cccc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145" name="Picture 66" descr=""/>
              <p:cNvPicPr/>
              <p:nvPr/>
            </p:nvPicPr>
            <p:blipFill>
              <a:blip r:embed="rId7"/>
              <a:stretch/>
            </p:blipFill>
            <p:spPr>
              <a:xfrm>
                <a:off x="272880" y="4834080"/>
                <a:ext cx="1371240" cy="1133280"/>
              </a:xfrm>
              <a:prstGeom prst="rect">
                <a:avLst/>
              </a:prstGeom>
              <a:ln w="9360">
                <a:noFill/>
              </a:ln>
            </p:spPr>
          </p:pic>
        </p:grpSp>
      </p:grpSp>
      <p:grpSp>
        <p:nvGrpSpPr>
          <p:cNvPr id="146" name="Group 13"/>
          <p:cNvGrpSpPr/>
          <p:nvPr/>
        </p:nvGrpSpPr>
        <p:grpSpPr>
          <a:xfrm>
            <a:off x="6802200" y="4335480"/>
            <a:ext cx="2250720" cy="1652400"/>
            <a:chOff x="6802200" y="4335480"/>
            <a:chExt cx="2250720" cy="1652400"/>
          </a:xfrm>
        </p:grpSpPr>
        <p:sp>
          <p:nvSpPr>
            <p:cNvPr id="147" name="CustomShape 14"/>
            <p:cNvSpPr/>
            <p:nvPr/>
          </p:nvSpPr>
          <p:spPr>
            <a:xfrm>
              <a:off x="6802200" y="4335480"/>
              <a:ext cx="2250720" cy="364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en-US" sz="1800" spc="-1" strike="noStrike">
                  <a:solidFill>
                    <a:srgbClr val="000066"/>
                  </a:solidFill>
                  <a:latin typeface="Arial"/>
                  <a:ea typeface="ＭＳ Ｐゴシック"/>
                </a:rPr>
                <a:t>4a. Etapa (Entrega)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148" name="Picture 69" descr=""/>
            <p:cNvPicPr/>
            <p:nvPr/>
          </p:nvPicPr>
          <p:blipFill>
            <a:blip r:embed="rId8"/>
            <a:stretch/>
          </p:blipFill>
          <p:spPr>
            <a:xfrm>
              <a:off x="7313760" y="5054760"/>
              <a:ext cx="1066320" cy="93312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149" name="CustomShape 15"/>
          <p:cNvSpPr/>
          <p:nvPr/>
        </p:nvSpPr>
        <p:spPr>
          <a:xfrm>
            <a:off x="5065560" y="2438280"/>
            <a:ext cx="576000" cy="72720"/>
          </a:xfrm>
          <a:prstGeom prst="rightArrow">
            <a:avLst>
              <a:gd name="adj1" fmla="val 50000"/>
              <a:gd name="adj2" fmla="val 197282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0" name="Picture 10" descr="medidor"/>
          <p:cNvPicPr/>
          <p:nvPr/>
        </p:nvPicPr>
        <p:blipFill>
          <a:blip r:embed="rId9"/>
          <a:stretch/>
        </p:blipFill>
        <p:spPr>
          <a:xfrm>
            <a:off x="7607160" y="2324160"/>
            <a:ext cx="763200" cy="775800"/>
          </a:xfrm>
          <a:prstGeom prst="rect">
            <a:avLst/>
          </a:prstGeom>
          <a:ln w="9360">
            <a:noFill/>
          </a:ln>
        </p:spPr>
      </p:pic>
      <p:sp>
        <p:nvSpPr>
          <p:cNvPr id="151" name="CustomShape 16"/>
          <p:cNvSpPr/>
          <p:nvPr/>
        </p:nvSpPr>
        <p:spPr>
          <a:xfrm rot="10800000">
            <a:off x="6869520" y="2661120"/>
            <a:ext cx="491760" cy="88560"/>
          </a:xfrm>
          <a:prstGeom prst="rightArrow">
            <a:avLst>
              <a:gd name="adj1" fmla="val 50000"/>
              <a:gd name="adj2" fmla="val 138393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2" name="Picture 33" descr=""/>
          <p:cNvPicPr/>
          <p:nvPr/>
        </p:nvPicPr>
        <p:blipFill>
          <a:blip r:embed="rId10"/>
          <a:stretch/>
        </p:blipFill>
        <p:spPr>
          <a:xfrm>
            <a:off x="6602400" y="1549440"/>
            <a:ext cx="1615680" cy="522000"/>
          </a:xfrm>
          <a:prstGeom prst="rect">
            <a:avLst/>
          </a:prstGeom>
          <a:ln w="9360">
            <a:noFill/>
          </a:ln>
        </p:spPr>
      </p:pic>
      <p:sp>
        <p:nvSpPr>
          <p:cNvPr id="153" name="CustomShape 17"/>
          <p:cNvSpPr/>
          <p:nvPr/>
        </p:nvSpPr>
        <p:spPr>
          <a:xfrm>
            <a:off x="6869160" y="2411280"/>
            <a:ext cx="491760" cy="88560"/>
          </a:xfrm>
          <a:prstGeom prst="rightArrow">
            <a:avLst>
              <a:gd name="adj1" fmla="val 50000"/>
              <a:gd name="adj2" fmla="val 138393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18"/>
          <p:cNvSpPr/>
          <p:nvPr/>
        </p:nvSpPr>
        <p:spPr>
          <a:xfrm>
            <a:off x="880560" y="2820960"/>
            <a:ext cx="6627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CCS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5" name="CustomShape 19"/>
          <p:cNvSpPr/>
          <p:nvPr/>
        </p:nvSpPr>
        <p:spPr>
          <a:xfrm rot="5400000">
            <a:off x="916560" y="3712320"/>
            <a:ext cx="645840" cy="72720"/>
          </a:xfrm>
          <a:prstGeom prst="rightArrow">
            <a:avLst>
              <a:gd name="adj1" fmla="val 50000"/>
              <a:gd name="adj2" fmla="val 221196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0"/>
          <p:cNvSpPr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MS PGothic"/>
              </a:rPr>
              <a:t>Fluxo Atual de Faturamento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157" name="Group 21"/>
          <p:cNvGrpSpPr/>
          <p:nvPr/>
        </p:nvGrpSpPr>
        <p:grpSpPr>
          <a:xfrm>
            <a:off x="2446200" y="2293200"/>
            <a:ext cx="820800" cy="669600"/>
            <a:chOff x="2446200" y="2293200"/>
            <a:chExt cx="820800" cy="669600"/>
          </a:xfrm>
        </p:grpSpPr>
        <p:pic>
          <p:nvPicPr>
            <p:cNvPr id="158" name="Picture 7" descr=""/>
            <p:cNvPicPr/>
            <p:nvPr/>
          </p:nvPicPr>
          <p:blipFill>
            <a:blip r:embed="rId11"/>
            <a:stretch/>
          </p:blipFill>
          <p:spPr>
            <a:xfrm>
              <a:off x="2446200" y="2293200"/>
              <a:ext cx="409680" cy="66960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59" name="Picture 12" descr=""/>
            <p:cNvPicPr/>
            <p:nvPr/>
          </p:nvPicPr>
          <p:blipFill>
            <a:blip r:embed="rId12"/>
            <a:stretch/>
          </p:blipFill>
          <p:spPr>
            <a:xfrm>
              <a:off x="2882520" y="2293200"/>
              <a:ext cx="384480" cy="65232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160" name="CustomShape 22"/>
          <p:cNvSpPr/>
          <p:nvPr/>
        </p:nvSpPr>
        <p:spPr>
          <a:xfrm>
            <a:off x="3328200" y="2465280"/>
            <a:ext cx="601920" cy="96480"/>
          </a:xfrm>
          <a:prstGeom prst="rightArrow">
            <a:avLst>
              <a:gd name="adj1" fmla="val 50000"/>
              <a:gd name="adj2" fmla="val 217624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23"/>
          <p:cNvSpPr/>
          <p:nvPr/>
        </p:nvSpPr>
        <p:spPr>
          <a:xfrm rot="10800000">
            <a:off x="1803240" y="2757240"/>
            <a:ext cx="642600" cy="72720"/>
          </a:xfrm>
          <a:prstGeom prst="rightArrow">
            <a:avLst>
              <a:gd name="adj1" fmla="val 50000"/>
              <a:gd name="adj2" fmla="val 259239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2" name="" descr=""/>
          <p:cNvPicPr/>
          <p:nvPr/>
        </p:nvPicPr>
        <p:blipFill>
          <a:blip r:embed="rId13"/>
          <a:stretch/>
        </p:blipFill>
        <p:spPr>
          <a:xfrm>
            <a:off x="5892840" y="2006640"/>
            <a:ext cx="647640" cy="1104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5A3661A8-221F-4031-97EB-41CA1ADDF508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877" name="TextShape 2"/>
          <p:cNvSpPr txBox="1"/>
          <p:nvPr/>
        </p:nvSpPr>
        <p:spPr>
          <a:xfrm>
            <a:off x="457200" y="176364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Descrição:</a:t>
            </a:r>
            <a:r>
              <a:rPr b="0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A fase de Construção e Testes executa a implementação física dos componentes associados ao release, assim como os testes até que o nível desejado de qualidade seja alcançado. Essa fase inclui a execução de todos os testes da solução antes do Teste de Aceitação do Usuário.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Executar Ciclo de Desenvolvimento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Construir e testar  unitariamente todos os códigos necessários para implementar os elementos necessários para cada versão de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Atualização dos modelos de desenho para refletir artefatos de implementação novos ou modificados;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Revisar os resultados do ciclo de programação e ajustar ou refinar as metas para o próximo ciclo de programação;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a implementação dos serviços: Habilitar os componentes existentes como serviços, implementar componente de serviços, componentes técnicos, componentes funcionais e realizar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refactoring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  dos componentes a serem reutilizados;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Atualizar o desenho técnico;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Rever procedimentos de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Build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Preparar Teste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Definir a sequencia de execução e conteúdo dos testes;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critérios de aceite para testes individuais;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Estabelecer critérios de entrada / saída para cada teste.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 algn="just">
              <a:lnSpc>
                <a:spcPct val="100000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Construir Material de Treinamento e Suporte ao Usuário.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Desenvolver textos de ajuda e documentação baseada nas tarefas do usuário identificadas nos casos de uso de sistema;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Criar todos os materiais de treinamento e suporte necessários para os usuários e operadores do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</p:txBody>
      </p:sp>
      <p:pic>
        <p:nvPicPr>
          <p:cNvPr id="878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79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80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881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82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83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84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85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86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87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88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89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90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891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92" name="CustomShape 10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29C49BE9-7813-4B18-AC58-B185F87C1731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894" name="TextShape 2"/>
          <p:cNvSpPr txBox="1"/>
          <p:nvPr/>
        </p:nvSpPr>
        <p:spPr>
          <a:xfrm>
            <a:off x="457200" y="176364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Testar a Solução de Forma Integrada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Executar todas as funções da aplicação e verificar a correta execução das interfaces com outros aplicativos;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 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Verificar que o sistema é funcional e operacionalmente correto;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 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Executar os casos de teste de sistema;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 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Executar os casos de teste de Integração;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Preparar Implantação 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Instalar e configurar todas as funções dos pacotes de componentes que serão integrados no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Preparar todos os planos e materiais necessários para a implantação do release.</a:t>
            </a:r>
            <a:r>
              <a:rPr b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 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 u="sng">
                <a:solidFill>
                  <a:srgbClr val="464847"/>
                </a:solidFill>
                <a:uFillTx/>
                <a:latin typeface="Verdana"/>
                <a:ea typeface="ＭＳ Ｐゴシック"/>
              </a:rPr>
              <a:t>ENTREGÁVEIS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Documentos para assegurar que os componentes da solução estejam testados e prontos para implantação. 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0512 - Visão Geral da Arquitetura (Contexto do Sistema, Decisões de Arquitetura)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ct val="100000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0558 - Especificação de Teste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ART 0649 - Arquivos Fonte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 </a:t>
            </a: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Materiais de treinamento e suporte ao usuário prontos para uso. 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Materiais de Treinamento do Usuário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Planos Operacionais para Implantação.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ENG023 - Plano de Implantação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ENG108 - Plano de Release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</p:txBody>
      </p:sp>
      <p:pic>
        <p:nvPicPr>
          <p:cNvPr id="895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96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97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898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899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00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01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02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03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04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905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06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907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08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09" name="CustomShape 10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4B642D38-93C1-4B57-8B73-73AD5F91B53B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911" name="TextShape 2"/>
          <p:cNvSpPr txBox="1"/>
          <p:nvPr/>
        </p:nvSpPr>
        <p:spPr>
          <a:xfrm>
            <a:off x="457200" y="176364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 algn="just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Descrição</a:t>
            </a:r>
            <a:r>
              <a:rPr b="0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: A fase de Teste de Aceitação do Usuário Testing representa a validação, por parte dos usuários de negócio e patrocinadores, dos vários elementos do </a:t>
            </a:r>
            <a:r>
              <a:rPr b="0" i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releases</a:t>
            </a:r>
            <a:r>
              <a:rPr b="0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da solução que serão instalados em produção. Esses elementos incluem a funcionalidade de interface do usuário, bem como quaisquer relatórios e materiais de suporte ao usuário associados com essa versão.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 algn="just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Executar o Teste de Aceite de Usuário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Verificar que o sistema construído cumpre os requisitos funcionais e técnicos, conforme especificado;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Executar o aplicativo em um ambiente com as mesmas características de produção;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Certificar que as interfaces internas e externas funcionarão conforme especificado;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Executar os casos de teste de aceitação de usuário;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Confirmar os objetivos do teste e reportar os resultados;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Usuário aprova solução e autoriza implantação;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CPFL assina Termo de Aceite.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509760" indent="-163080" algn="just">
              <a:lnSpc>
                <a:spcPts val="1599"/>
              </a:lnSpc>
              <a:spcBef>
                <a:spcPts val="159"/>
              </a:spcBef>
            </a:pP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 algn="just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 u="sng">
                <a:solidFill>
                  <a:srgbClr val="464847"/>
                </a:solidFill>
                <a:uFillTx/>
                <a:latin typeface="Verdana"/>
                <a:ea typeface="ＭＳ Ｐゴシック"/>
              </a:rPr>
              <a:t>ENTREGÁVEIS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algn="just">
              <a:lnSpc>
                <a:spcPts val="1599"/>
              </a:lnSpc>
              <a:spcBef>
                <a:spcPts val="159"/>
              </a:spcBef>
            </a:pP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 algn="just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Solução aprovada pelo usuário e autorizada para implantação.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 algn="just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Termo de Aceite assinado pela CPFL.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algn="just">
              <a:lnSpc>
                <a:spcPts val="1599"/>
              </a:lnSpc>
              <a:spcBef>
                <a:spcPts val="159"/>
              </a:spcBef>
            </a:pP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</p:txBody>
      </p:sp>
      <p:pic>
        <p:nvPicPr>
          <p:cNvPr id="912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913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914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915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916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17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18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19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20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21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922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23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924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25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26" name="CustomShape 10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674AE870-33C7-488F-AFF3-AE6EFCF5E663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928" name="TextShape 2"/>
          <p:cNvSpPr txBox="1"/>
          <p:nvPr/>
        </p:nvSpPr>
        <p:spPr>
          <a:xfrm>
            <a:off x="457200" y="176364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Descrição:</a:t>
            </a:r>
            <a:r>
              <a:rPr b="0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A fase de Implantação prevê a instalação do </a:t>
            </a:r>
            <a:r>
              <a:rPr b="0" i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como uma entidade operacional no ambiente de produção. 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Configurar o Ambiente de Produção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Configurar a infra-estrutura de hardware e software para produção de acordo com os requisitos do novo sistema;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Instalar os componentes do Sistema;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Inicializar fontes de dados do Sistema;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Implantar os serviços e componentes;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Implementar componentes de segurança.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Executar o Treinamento de Usuário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Preparar as instalações adequadas para a realização do treinamento dos usuários de acordo com as características do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Realizar treinamento com os usuários-chave de acordo com o cronograma determinado previamente;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Assegurar que os usuários-chave consigam fazer uso da solução e tenham as habilidades necessárias para apoiar com conhecimentos adequados as operações de rotina da solução.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Executar a Revisão de Preparação do Ambiente de Produção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Verificar que o release está pronto para ser instalado em produção considerando todas as atividades/componentes necessárias segundo os documentos ENG023 (Plano de Implantação) e ENG108 (Plano de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).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599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Implantar o Suporte à Produção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599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Implantar o suporte para gerenciamento de sistemas (monitoramento, backup e outras funções de gerenciamento) e Help Desk para o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 em questão, com o objetivo de fornecer suporte aos usuários de produção da solução.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</p:txBody>
      </p:sp>
      <p:pic>
        <p:nvPicPr>
          <p:cNvPr id="929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930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931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932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933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34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35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36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37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38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939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40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66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941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42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43" name="CustomShape 10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5C1D93BF-5A33-4581-A1F6-587EA1E58738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945" name="TextShape 2"/>
          <p:cNvSpPr txBox="1"/>
          <p:nvPr/>
        </p:nvSpPr>
        <p:spPr>
          <a:xfrm>
            <a:off x="457200" y="1649520"/>
            <a:ext cx="8229240" cy="436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173160" indent="-172800">
              <a:lnSpc>
                <a:spcPts val="1701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Executar </a:t>
            </a:r>
            <a:r>
              <a:rPr b="1" i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Cutover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701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Assegurar que todas as atividades do plano de implantação foram executadas de forma adequada e com sucesso;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701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Obter a aprovação para o trabalho de transição da solução (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) para o ambiente de produção;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701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Inicializar todos os componentes, conforme necessário para estabelecer o ponto de partida para a execução da solução;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701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Executar a liberação da solução para torná-la operacional no ambiente de produção;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701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Suportar os usuários e operadores de produção de solução como iniciar a utilização da versão;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701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Refinar ou estender os planos de implantação/release e estimativas de acordo com o necessário para os futuros </a:t>
            </a:r>
            <a:r>
              <a:rPr b="0" i="1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releases</a:t>
            </a: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.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701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 u="sng">
                <a:solidFill>
                  <a:srgbClr val="464847"/>
                </a:solidFill>
                <a:uFillTx/>
                <a:latin typeface="Verdana"/>
                <a:ea typeface="ＭＳ Ｐゴシック"/>
              </a:rPr>
              <a:t>ENTREGÁVEIS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marL="173160" indent="-172800">
              <a:lnSpc>
                <a:spcPts val="1701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Release da solução aceito pelos principais patrocinadores.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701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Management Approval for Cutover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701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Treinamento Executado.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701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ORG310 - Avaliação do Treinamento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701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Critérios de Passagem para Produção Confirmados.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701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Checklist de Implantação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marL="173160" indent="-172800">
              <a:lnSpc>
                <a:spcPts val="1701"/>
              </a:lnSpc>
              <a:spcBef>
                <a:spcPts val="159"/>
              </a:spcBef>
              <a:buClr>
                <a:srgbClr val="464847"/>
              </a:buClr>
              <a:buFont typeface="Arial"/>
              <a:buAutoNum type="arabicPeriod"/>
            </a:pPr>
            <a:r>
              <a:rPr b="1" lang="pt-BR" sz="8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Versão final dos planos.</a:t>
            </a:r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  <a:p>
            <a:pPr lvl="1" marL="509760" indent="-163080">
              <a:lnSpc>
                <a:spcPts val="1701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ENG023 - Plano de Implantação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pPr lvl="1" marL="509760" indent="-163080">
              <a:lnSpc>
                <a:spcPts val="1701"/>
              </a:lnSpc>
              <a:spcBef>
                <a:spcPts val="159"/>
              </a:spcBef>
              <a:buClr>
                <a:srgbClr val="4f81bd"/>
              </a:buClr>
              <a:buFont typeface="Arial"/>
              <a:buChar char="–"/>
            </a:pPr>
            <a:r>
              <a:rPr b="0" lang="pt-BR" sz="800" spc="-1" strike="noStrike">
                <a:solidFill>
                  <a:srgbClr val="4f81bd"/>
                </a:solidFill>
                <a:latin typeface="Arial"/>
                <a:ea typeface="ＭＳ Ｐゴシック"/>
              </a:rPr>
              <a:t>ENG108 - Plano de Release (Atualizado)</a:t>
            </a:r>
            <a:endParaRPr b="0" lang="en-US" sz="800" spc="-1" strike="noStrike">
              <a:solidFill>
                <a:srgbClr val="4f81bd"/>
              </a:solidFill>
              <a:latin typeface="Arial"/>
            </a:endParaRPr>
          </a:p>
          <a:p>
            <a:endParaRPr b="0" lang="en-US" sz="800" spc="-1" strike="noStrike">
              <a:solidFill>
                <a:srgbClr val="464847"/>
              </a:solidFill>
              <a:latin typeface="Verdana"/>
            </a:endParaRPr>
          </a:p>
        </p:txBody>
      </p:sp>
      <p:pic>
        <p:nvPicPr>
          <p:cNvPr id="946" name="Picture 4" descr="setas-2-azul"/>
          <p:cNvPicPr/>
          <p:nvPr/>
        </p:nvPicPr>
        <p:blipFill>
          <a:blip r:embed="rId1"/>
          <a:stretch/>
        </p:blipFill>
        <p:spPr>
          <a:xfrm>
            <a:off x="2619360" y="50328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947" name="Picture 5" descr="setas-2-azul"/>
          <p:cNvPicPr/>
          <p:nvPr/>
        </p:nvPicPr>
        <p:blipFill>
          <a:blip r:embed="rId2"/>
          <a:stretch/>
        </p:blipFill>
        <p:spPr>
          <a:xfrm>
            <a:off x="3794040" y="5097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948" name="Picture 6" descr="setas-2-azul"/>
          <p:cNvPicPr/>
          <p:nvPr/>
        </p:nvPicPr>
        <p:blipFill>
          <a:blip r:embed="rId3"/>
          <a:stretch/>
        </p:blipFill>
        <p:spPr>
          <a:xfrm>
            <a:off x="4946760" y="50976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949" name="Picture 7" descr="setas-2-azul"/>
          <p:cNvPicPr/>
          <p:nvPr/>
        </p:nvPicPr>
        <p:blipFill>
          <a:blip r:embed="rId4"/>
          <a:stretch/>
        </p:blipFill>
        <p:spPr>
          <a:xfrm>
            <a:off x="6099120" y="5205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950" name="Picture 8" descr="setas-1-azul"/>
          <p:cNvPicPr/>
          <p:nvPr/>
        </p:nvPicPr>
        <p:blipFill>
          <a:blip r:embed="rId5"/>
          <a:stretch/>
        </p:blipFill>
        <p:spPr>
          <a:xfrm>
            <a:off x="306360" y="52056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51" name="CustomShape 3"/>
          <p:cNvSpPr/>
          <p:nvPr/>
        </p:nvSpPr>
        <p:spPr>
          <a:xfrm>
            <a:off x="547560" y="72396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52" name="CustomShape 4"/>
          <p:cNvSpPr/>
          <p:nvPr/>
        </p:nvSpPr>
        <p:spPr>
          <a:xfrm>
            <a:off x="2919240" y="72396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53" name="CustomShape 5"/>
          <p:cNvSpPr/>
          <p:nvPr/>
        </p:nvSpPr>
        <p:spPr>
          <a:xfrm>
            <a:off x="4078080" y="72072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54" name="CustomShape 6"/>
          <p:cNvSpPr/>
          <p:nvPr/>
        </p:nvSpPr>
        <p:spPr>
          <a:xfrm>
            <a:off x="5276880" y="71280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55" name="CustomShape 7"/>
          <p:cNvSpPr/>
          <p:nvPr/>
        </p:nvSpPr>
        <p:spPr>
          <a:xfrm>
            <a:off x="6485040" y="71424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956" name="Picture 14" descr="setas-2-azul"/>
          <p:cNvPicPr/>
          <p:nvPr/>
        </p:nvPicPr>
        <p:blipFill>
          <a:blip r:embed="rId6"/>
          <a:stretch/>
        </p:blipFill>
        <p:spPr>
          <a:xfrm>
            <a:off x="725184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57" name="CustomShape 8"/>
          <p:cNvSpPr/>
          <p:nvPr/>
        </p:nvSpPr>
        <p:spPr>
          <a:xfrm>
            <a:off x="7531560" y="79200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66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958" name="Picture 45" descr="setas-2-azul"/>
          <p:cNvPicPr/>
          <p:nvPr/>
        </p:nvPicPr>
        <p:blipFill>
          <a:blip r:embed="rId7"/>
          <a:stretch/>
        </p:blipFill>
        <p:spPr>
          <a:xfrm>
            <a:off x="1467000" y="51120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959" name="CustomShape 9"/>
          <p:cNvSpPr/>
          <p:nvPr/>
        </p:nvSpPr>
        <p:spPr>
          <a:xfrm>
            <a:off x="1776240" y="71136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60" name="CustomShape 10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BD0A2CED-5CBA-4E90-A4E2-7AA067DB8F44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graphicFrame>
        <p:nvGraphicFramePr>
          <p:cNvPr id="962" name="Table 2"/>
          <p:cNvGraphicFramePr/>
          <p:nvPr/>
        </p:nvGraphicFramePr>
        <p:xfrm>
          <a:off x="539640" y="2252520"/>
          <a:ext cx="7992720" cy="1841040"/>
        </p:xfrm>
        <a:graphic>
          <a:graphicData uri="http://schemas.openxmlformats.org/drawingml/2006/table">
            <a:tbl>
              <a:tblPr/>
              <a:tblGrid>
                <a:gridCol w="1331640"/>
                <a:gridCol w="1331640"/>
                <a:gridCol w="1333440"/>
                <a:gridCol w="1331640"/>
                <a:gridCol w="1331640"/>
                <a:gridCol w="1332720"/>
              </a:tblGrid>
              <a:tr h="1841400">
                <a:tc>
                  <a:tcPr marL="18000" marR="18000">
                    <a:lnR w="12240">
                      <a:solidFill>
                        <a:srgbClr val="0000ff"/>
                      </a:solidFill>
                    </a:lnR>
                    <a:noFill/>
                  </a:tcPr>
                </a:tc>
                <a:tc>
                  <a:tcPr marL="18000" marR="18000">
                    <a:lnL w="12240">
                      <a:solidFill>
                        <a:srgbClr val="0000ff"/>
                      </a:solidFill>
                    </a:lnL>
                    <a:lnR w="12240">
                      <a:solidFill>
                        <a:srgbClr val="0000ff"/>
                      </a:solidFill>
                    </a:lnR>
                    <a:noFill/>
                  </a:tcPr>
                </a:tc>
                <a:tc>
                  <a:tcPr marL="18000" marR="18000">
                    <a:lnL w="12240">
                      <a:solidFill>
                        <a:srgbClr val="0000ff"/>
                      </a:solidFill>
                    </a:lnL>
                    <a:lnR w="12240">
                      <a:solidFill>
                        <a:srgbClr val="0000ff"/>
                      </a:solidFill>
                    </a:lnR>
                    <a:noFill/>
                  </a:tcPr>
                </a:tc>
                <a:tc>
                  <a:tcPr marL="18000" marR="18000">
                    <a:lnL w="12240">
                      <a:solidFill>
                        <a:srgbClr val="0000ff"/>
                      </a:solidFill>
                    </a:lnL>
                    <a:lnR w="12240">
                      <a:solidFill>
                        <a:srgbClr val="0000ff"/>
                      </a:solidFill>
                    </a:lnR>
                    <a:noFill/>
                  </a:tcPr>
                </a:tc>
                <a:tc>
                  <a:txBody>
                    <a:bodyPr lIns="18000" rIns="18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4847"/>
                          </a:solidFill>
                          <a:latin typeface="Verdana"/>
                          <a:ea typeface="MS PGothic"/>
                        </a:rPr>
                        <a:t> 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ff"/>
                      </a:solidFill>
                    </a:lnL>
                    <a:lnR w="12240">
                      <a:solidFill>
                        <a:srgbClr val="0000ff"/>
                      </a:solidFill>
                    </a:lnR>
                    <a:noFill/>
                  </a:tcPr>
                </a:tc>
                <a:tc>
                  <a:tcPr marL="18000" marR="18000">
                    <a:lnL w="12240">
                      <a:solidFill>
                        <a:srgbClr val="0000ff"/>
                      </a:solidFill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963" name="CustomShape 3"/>
          <p:cNvSpPr/>
          <p:nvPr/>
        </p:nvSpPr>
        <p:spPr>
          <a:xfrm>
            <a:off x="519120" y="2119320"/>
            <a:ext cx="8075160" cy="2015640"/>
          </a:xfrm>
          <a:prstGeom prst="roundRect">
            <a:avLst>
              <a:gd name="adj" fmla="val 4407"/>
            </a:avLst>
          </a:prstGeom>
          <a:gradFill rotWithShape="0">
            <a:gsLst>
              <a:gs pos="0">
                <a:srgbClr val="ffffff"/>
              </a:gs>
              <a:gs pos="100000">
                <a:srgbClr val="b8b8b8"/>
              </a:gs>
            </a:gsLst>
            <a:lin ang="2700000"/>
          </a:gradFill>
          <a:ln w="9360">
            <a:noFill/>
          </a:ln>
          <a:scene3d>
            <a:camera prst="legacyPerspectiveBottomRight"/>
            <a:lightRig dir="t" rig="legacyFlat2"/>
          </a:scene3d>
          <a:sp3d extrusionH="163500" prstMaterial="legacyMatte">
            <a:bevelT prst="angle" w="13500" h="13500"/>
            <a:bevelB prst="angle" w="13500" h="13500"/>
            <a:extrusionClr>
              <a:schemeClr val="bg1"/>
            </a:extrusionClr>
          </a:sp3d>
        </p:spPr>
        <p:style>
          <a:lnRef idx="0"/>
          <a:fillRef idx="0"/>
          <a:effectRef idx="0"/>
          <a:fontRef idx="minor"/>
        </p:style>
      </p:sp>
      <p:sp>
        <p:nvSpPr>
          <p:cNvPr id="964" name="CustomShape 4"/>
          <p:cNvSpPr/>
          <p:nvPr/>
        </p:nvSpPr>
        <p:spPr>
          <a:xfrm>
            <a:off x="1236600" y="2217600"/>
            <a:ext cx="850680" cy="263160"/>
          </a:xfrm>
          <a:prstGeom prst="roundRect">
            <a:avLst>
              <a:gd name="adj" fmla="val 16667"/>
            </a:avLst>
          </a:prstGeom>
          <a:solidFill>
            <a:srgbClr val="666633">
              <a:alpha val="20000"/>
            </a:srgb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Project Shaping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65" name="CustomShape 5"/>
          <p:cNvSpPr/>
          <p:nvPr/>
        </p:nvSpPr>
        <p:spPr>
          <a:xfrm>
            <a:off x="1236600" y="2527200"/>
            <a:ext cx="831600" cy="37116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Definição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Projeto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66" name="CustomShape 6"/>
          <p:cNvSpPr/>
          <p:nvPr/>
        </p:nvSpPr>
        <p:spPr>
          <a:xfrm>
            <a:off x="2989440" y="2481120"/>
            <a:ext cx="829800" cy="37116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Planejamento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Projeto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67" name="CustomShape 7"/>
          <p:cNvSpPr/>
          <p:nvPr/>
        </p:nvSpPr>
        <p:spPr>
          <a:xfrm>
            <a:off x="2989440" y="2957400"/>
            <a:ext cx="829800" cy="36936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Planejamento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Qualidade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68" name="CustomShape 8"/>
          <p:cNvSpPr/>
          <p:nvPr/>
        </p:nvSpPr>
        <p:spPr>
          <a:xfrm>
            <a:off x="2971800" y="2235240"/>
            <a:ext cx="1055160" cy="183960"/>
          </a:xfrm>
          <a:prstGeom prst="roundRect">
            <a:avLst>
              <a:gd name="adj" fmla="val 16667"/>
            </a:avLst>
          </a:prstGeom>
          <a:solidFill>
            <a:srgbClr val="666633">
              <a:alpha val="20000"/>
            </a:srgb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Início do Projeto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69" name="CustomShape 9"/>
          <p:cNvSpPr/>
          <p:nvPr/>
        </p:nvSpPr>
        <p:spPr>
          <a:xfrm>
            <a:off x="3871800" y="2446200"/>
            <a:ext cx="4090680" cy="185400"/>
          </a:xfrm>
          <a:prstGeom prst="roundRect">
            <a:avLst>
              <a:gd name="adj" fmla="val 16667"/>
            </a:avLst>
          </a:prstGeom>
          <a:solidFill>
            <a:srgbClr val="666633">
              <a:alpha val="20000"/>
            </a:srgb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Monitoramento e Controle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970" name="CustomShape 10"/>
          <p:cNvSpPr/>
          <p:nvPr/>
        </p:nvSpPr>
        <p:spPr>
          <a:xfrm>
            <a:off x="3871800" y="2660760"/>
            <a:ext cx="4090680" cy="183960"/>
          </a:xfrm>
          <a:prstGeom prst="roundRect">
            <a:avLst>
              <a:gd name="adj" fmla="val 16667"/>
            </a:avLst>
          </a:prstGeom>
          <a:solidFill>
            <a:srgbClr val="666633">
              <a:alpha val="20000"/>
            </a:srgb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Tratamento de exceções</a:t>
            </a:r>
            <a:endParaRPr b="0" lang="en-US" sz="900" spc="-1" strike="noStrike">
              <a:latin typeface="Arial"/>
            </a:endParaRPr>
          </a:p>
        </p:txBody>
      </p:sp>
      <p:grpSp>
        <p:nvGrpSpPr>
          <p:cNvPr id="971" name="Group 11"/>
          <p:cNvGrpSpPr/>
          <p:nvPr/>
        </p:nvGrpSpPr>
        <p:grpSpPr>
          <a:xfrm>
            <a:off x="3871800" y="2873520"/>
            <a:ext cx="4090680" cy="309240"/>
            <a:chOff x="3871800" y="2873520"/>
            <a:chExt cx="4090680" cy="309240"/>
          </a:xfrm>
        </p:grpSpPr>
        <p:sp>
          <p:nvSpPr>
            <p:cNvPr id="972" name="CustomShape 12"/>
            <p:cNvSpPr/>
            <p:nvPr/>
          </p:nvSpPr>
          <p:spPr>
            <a:xfrm>
              <a:off x="3871800" y="2873520"/>
              <a:ext cx="762120" cy="3092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0000"/>
              </a:schemeClr>
            </a:solidFill>
            <a:ln w="9360">
              <a:solidFill>
                <a:srgbClr val="eaeae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8000" rIns="18000" tIns="45000" bIns="45000" anchor="ctr">
              <a:noAutofit/>
            </a:bodyPr>
            <a:p>
              <a:pPr>
                <a:lnSpc>
                  <a:spcPct val="100000"/>
                </a:lnSpc>
                <a:spcAft>
                  <a:spcPts val="119"/>
                </a:spcAft>
              </a:pPr>
              <a:r>
                <a:rPr b="0" lang="pt-BR" sz="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Gerenciamento</a:t>
              </a:r>
              <a:endParaRPr b="0" lang="en-US" sz="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Aft>
                  <a:spcPts val="119"/>
                </a:spcAft>
              </a:pPr>
              <a:r>
                <a:rPr b="0" lang="pt-BR" sz="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Pontos Atenção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973" name="CustomShape 13"/>
            <p:cNvSpPr/>
            <p:nvPr/>
          </p:nvSpPr>
          <p:spPr>
            <a:xfrm>
              <a:off x="4703400" y="2873520"/>
              <a:ext cx="762120" cy="3092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0000"/>
              </a:schemeClr>
            </a:solidFill>
            <a:ln w="9360">
              <a:solidFill>
                <a:srgbClr val="eaeae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8000" rIns="18000" tIns="45000" bIns="45000" anchor="ctr">
              <a:noAutofit/>
            </a:bodyPr>
            <a:p>
              <a:pPr>
                <a:lnSpc>
                  <a:spcPct val="70000"/>
                </a:lnSpc>
                <a:spcAft>
                  <a:spcPts val="119"/>
                </a:spcAft>
              </a:pPr>
              <a:r>
                <a:rPr b="0" lang="pt-BR" sz="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Gerenciamento</a:t>
              </a:r>
              <a:endParaRPr b="0" lang="en-US" sz="800" spc="-1" strike="noStrike">
                <a:latin typeface="Arial"/>
              </a:endParaRPr>
            </a:p>
            <a:p>
              <a:pPr>
                <a:lnSpc>
                  <a:spcPct val="70000"/>
                </a:lnSpc>
                <a:spcAft>
                  <a:spcPts val="119"/>
                </a:spcAft>
              </a:pPr>
              <a:r>
                <a:rPr b="0" lang="pt-BR" sz="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Risco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974" name="CustomShape 14"/>
            <p:cNvSpPr/>
            <p:nvPr/>
          </p:nvSpPr>
          <p:spPr>
            <a:xfrm>
              <a:off x="5536080" y="2873520"/>
              <a:ext cx="762120" cy="3092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0000"/>
              </a:schemeClr>
            </a:solidFill>
            <a:ln w="9360">
              <a:solidFill>
                <a:srgbClr val="eaeae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8000" rIns="18000" tIns="45000" bIns="45000" anchor="ctr">
              <a:noAutofit/>
            </a:bodyPr>
            <a:p>
              <a:pPr>
                <a:lnSpc>
                  <a:spcPct val="100000"/>
                </a:lnSpc>
                <a:spcAft>
                  <a:spcPts val="119"/>
                </a:spcAft>
              </a:pPr>
              <a:r>
                <a:rPr b="0" lang="pt-BR" sz="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Análise de </a:t>
              </a:r>
              <a:endParaRPr b="0" lang="en-US" sz="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Aft>
                  <a:spcPts val="119"/>
                </a:spcAft>
              </a:pPr>
              <a:r>
                <a:rPr b="0" lang="pt-BR" sz="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Causa Raiz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975" name="CustomShape 15"/>
            <p:cNvSpPr/>
            <p:nvPr/>
          </p:nvSpPr>
          <p:spPr>
            <a:xfrm>
              <a:off x="6367320" y="2873520"/>
              <a:ext cx="762120" cy="3092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0000"/>
              </a:schemeClr>
            </a:solidFill>
            <a:ln w="9360">
              <a:solidFill>
                <a:srgbClr val="eaeae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8000" rIns="18000" tIns="45000" bIns="45000" anchor="ctr">
              <a:noAutofit/>
            </a:bodyPr>
            <a:p>
              <a:pPr>
                <a:lnSpc>
                  <a:spcPct val="100000"/>
                </a:lnSpc>
                <a:spcAft>
                  <a:spcPts val="119"/>
                </a:spcAft>
              </a:pPr>
              <a:r>
                <a:rPr b="0" lang="pt-BR" sz="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Gerenciamento</a:t>
              </a:r>
              <a:endParaRPr b="0" lang="en-US" sz="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Aft>
                  <a:spcPts val="119"/>
                </a:spcAft>
              </a:pPr>
              <a:r>
                <a:rPr b="0" lang="pt-BR" sz="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Mudança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976" name="CustomShape 16"/>
            <p:cNvSpPr/>
            <p:nvPr/>
          </p:nvSpPr>
          <p:spPr>
            <a:xfrm>
              <a:off x="7200360" y="2873520"/>
              <a:ext cx="762120" cy="3092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0000"/>
              </a:schemeClr>
            </a:solidFill>
            <a:ln w="9360">
              <a:solidFill>
                <a:srgbClr val="eaeae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8000" rIns="18000" tIns="45000" bIns="45000" anchor="ctr">
              <a:noAutofit/>
            </a:bodyPr>
            <a:p>
              <a:pPr>
                <a:lnSpc>
                  <a:spcPct val="100000"/>
                </a:lnSpc>
                <a:spcAft>
                  <a:spcPts val="119"/>
                </a:spcAft>
              </a:pPr>
              <a:r>
                <a:rPr b="0" lang="pt-BR" sz="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Incidente Não</a:t>
              </a:r>
              <a:endParaRPr b="0" lang="en-US" sz="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Aft>
                  <a:spcPts val="119"/>
                </a:spcAft>
              </a:pPr>
              <a:r>
                <a:rPr b="0" lang="pt-BR" sz="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Conformidade</a:t>
              </a:r>
              <a:endParaRPr b="0" lang="en-US" sz="800" spc="-1" strike="noStrike">
                <a:latin typeface="Arial"/>
              </a:endParaRPr>
            </a:p>
          </p:txBody>
        </p:sp>
      </p:grpSp>
      <p:sp>
        <p:nvSpPr>
          <p:cNvPr id="977" name="CustomShape 17"/>
          <p:cNvSpPr/>
          <p:nvPr/>
        </p:nvSpPr>
        <p:spPr>
          <a:xfrm>
            <a:off x="3871800" y="3211560"/>
            <a:ext cx="4090680" cy="183960"/>
          </a:xfrm>
          <a:prstGeom prst="roundRect">
            <a:avLst>
              <a:gd name="adj" fmla="val 16667"/>
            </a:avLst>
          </a:prstGeom>
          <a:solidFill>
            <a:srgbClr val="666633">
              <a:alpha val="20000"/>
            </a:srgb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Gerenciamento de Entregáveis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978" name="CustomShape 18"/>
          <p:cNvSpPr/>
          <p:nvPr/>
        </p:nvSpPr>
        <p:spPr>
          <a:xfrm>
            <a:off x="3854520" y="3424320"/>
            <a:ext cx="829800" cy="30924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Inspeção de 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Produtos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79" name="CustomShape 19"/>
          <p:cNvSpPr/>
          <p:nvPr/>
        </p:nvSpPr>
        <p:spPr>
          <a:xfrm>
            <a:off x="4756320" y="3424320"/>
            <a:ext cx="829800" cy="30924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7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Teste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80" name="CustomShape 20"/>
          <p:cNvSpPr/>
          <p:nvPr/>
        </p:nvSpPr>
        <p:spPr>
          <a:xfrm>
            <a:off x="5656320" y="3424320"/>
            <a:ext cx="983880" cy="30924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Entregáveis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Release &amp; Aceite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81" name="CustomShape 21"/>
          <p:cNvSpPr/>
          <p:nvPr/>
        </p:nvSpPr>
        <p:spPr>
          <a:xfrm>
            <a:off x="6689880" y="3424320"/>
            <a:ext cx="831600" cy="30924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Gerenciamento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Problemas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82" name="CustomShape 22"/>
          <p:cNvSpPr/>
          <p:nvPr/>
        </p:nvSpPr>
        <p:spPr>
          <a:xfrm>
            <a:off x="2224080" y="2173320"/>
            <a:ext cx="528120" cy="678960"/>
          </a:xfrm>
          <a:prstGeom prst="roundRect">
            <a:avLst>
              <a:gd name="adj" fmla="val 16667"/>
            </a:avLst>
          </a:prstGeom>
          <a:solidFill>
            <a:srgbClr val="f1b55d">
              <a:alpha val="60000"/>
            </a:srgb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Aprovação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83" name="Line 23"/>
          <p:cNvSpPr/>
          <p:nvPr/>
        </p:nvSpPr>
        <p:spPr>
          <a:xfrm>
            <a:off x="5599080" y="3816000"/>
            <a:ext cx="1440" cy="1303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4" name="CustomShape 24"/>
          <p:cNvSpPr/>
          <p:nvPr/>
        </p:nvSpPr>
        <p:spPr>
          <a:xfrm>
            <a:off x="684360" y="2217600"/>
            <a:ext cx="483840" cy="678960"/>
          </a:xfrm>
          <a:prstGeom prst="roundRect">
            <a:avLst>
              <a:gd name="adj" fmla="val 16667"/>
            </a:avLst>
          </a:prstGeom>
          <a:solidFill>
            <a:srgbClr val="f1b55d">
              <a:alpha val="60000"/>
            </a:srgb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19"/>
              </a:spcAft>
            </a:pPr>
            <a:r>
              <a:rPr b="0" lang="pt-BR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Kickoff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85" name="CustomShape 25"/>
          <p:cNvSpPr/>
          <p:nvPr/>
        </p:nvSpPr>
        <p:spPr>
          <a:xfrm>
            <a:off x="7564320" y="3559320"/>
            <a:ext cx="483840" cy="185400"/>
          </a:xfrm>
          <a:prstGeom prst="roundRect">
            <a:avLst>
              <a:gd name="adj" fmla="val 16667"/>
            </a:avLst>
          </a:prstGeom>
          <a:solidFill>
            <a:srgbClr val="666633">
              <a:alpha val="20000"/>
            </a:srgb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05"/>
              </a:spcAft>
            </a:pPr>
            <a:r>
              <a:rPr b="0" lang="pt-BR" sz="7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Conclusão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986" name="CustomShape 26"/>
          <p:cNvSpPr/>
          <p:nvPr/>
        </p:nvSpPr>
        <p:spPr>
          <a:xfrm>
            <a:off x="7564320" y="3760920"/>
            <a:ext cx="483840" cy="30744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05"/>
              </a:spcAft>
            </a:pPr>
            <a:r>
              <a:rPr b="0" lang="en-US" sz="7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Conclusão</a:t>
            </a:r>
            <a:endParaRPr b="0" lang="en-US" sz="7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5"/>
              </a:spcAft>
            </a:pPr>
            <a:r>
              <a:rPr b="0" lang="en-US" sz="7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Projeto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987" name="CustomShape 27"/>
          <p:cNvSpPr/>
          <p:nvPr/>
        </p:nvSpPr>
        <p:spPr>
          <a:xfrm>
            <a:off x="8182080" y="3575160"/>
            <a:ext cx="277560" cy="493200"/>
          </a:xfrm>
          <a:prstGeom prst="roundRect">
            <a:avLst>
              <a:gd name="adj" fmla="val 16667"/>
            </a:avLst>
          </a:prstGeom>
          <a:solidFill>
            <a:srgbClr val="f1b55d">
              <a:alpha val="60000"/>
            </a:srgb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>
              <a:lnSpc>
                <a:spcPct val="100000"/>
              </a:lnSpc>
              <a:spcAft>
                <a:spcPts val="136"/>
              </a:spcAft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Fim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988" name="Line 28"/>
          <p:cNvSpPr/>
          <p:nvPr/>
        </p:nvSpPr>
        <p:spPr>
          <a:xfrm>
            <a:off x="1168200" y="2341440"/>
            <a:ext cx="68400" cy="144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9" name="CustomShape 29"/>
          <p:cNvSpPr/>
          <p:nvPr/>
        </p:nvSpPr>
        <p:spPr>
          <a:xfrm flipH="1" rot="16200000">
            <a:off x="5686200" y="2316240"/>
            <a:ext cx="1080" cy="2836440"/>
          </a:xfrm>
          <a:prstGeom prst="bentConnector3">
            <a:avLst>
              <a:gd name="adj1" fmla="val 4699995"/>
            </a:avLst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0" name="Line 30"/>
          <p:cNvSpPr/>
          <p:nvPr/>
        </p:nvSpPr>
        <p:spPr>
          <a:xfrm>
            <a:off x="5189400" y="3728880"/>
            <a:ext cx="1440" cy="442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1" name="Line 31"/>
          <p:cNvSpPr/>
          <p:nvPr/>
        </p:nvSpPr>
        <p:spPr>
          <a:xfrm>
            <a:off x="6089400" y="3727440"/>
            <a:ext cx="1800" cy="442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2" name="Line 32"/>
          <p:cNvSpPr/>
          <p:nvPr/>
        </p:nvSpPr>
        <p:spPr>
          <a:xfrm>
            <a:off x="2087280" y="2358720"/>
            <a:ext cx="138240" cy="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3" name="Line 33"/>
          <p:cNvSpPr/>
          <p:nvPr/>
        </p:nvSpPr>
        <p:spPr>
          <a:xfrm>
            <a:off x="2765160" y="2358720"/>
            <a:ext cx="208080" cy="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4" name="Line 34"/>
          <p:cNvSpPr/>
          <p:nvPr/>
        </p:nvSpPr>
        <p:spPr>
          <a:xfrm>
            <a:off x="8037360" y="3652560"/>
            <a:ext cx="144360" cy="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5" name="CustomShape 35"/>
          <p:cNvSpPr/>
          <p:nvPr/>
        </p:nvSpPr>
        <p:spPr>
          <a:xfrm>
            <a:off x="5159520" y="3881520"/>
            <a:ext cx="829800" cy="24732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360">
            <a:solidFill>
              <a:srgbClr val="eaeae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 algn="ctr">
              <a:lnSpc>
                <a:spcPct val="70000"/>
              </a:lnSpc>
              <a:spcAft>
                <a:spcPts val="119"/>
              </a:spcAft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Gerenciamento 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70000"/>
              </a:lnSpc>
              <a:spcAft>
                <a:spcPts val="119"/>
              </a:spcAft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Defeitos</a:t>
            </a:r>
            <a:endParaRPr b="0" lang="en-US" sz="800" spc="-1" strike="noStrike">
              <a:latin typeface="Arial"/>
            </a:endParaRPr>
          </a:p>
        </p:txBody>
      </p:sp>
      <p:grpSp>
        <p:nvGrpSpPr>
          <p:cNvPr id="996" name="Group 36"/>
          <p:cNvGrpSpPr/>
          <p:nvPr/>
        </p:nvGrpSpPr>
        <p:grpSpPr>
          <a:xfrm>
            <a:off x="549360" y="5769000"/>
            <a:ext cx="8137080" cy="360000"/>
            <a:chOff x="549360" y="5769000"/>
            <a:chExt cx="8137080" cy="360000"/>
          </a:xfrm>
        </p:grpSpPr>
        <p:sp>
          <p:nvSpPr>
            <p:cNvPr id="997" name="CustomShape 37"/>
            <p:cNvSpPr/>
            <p:nvPr/>
          </p:nvSpPr>
          <p:spPr>
            <a:xfrm>
              <a:off x="549360" y="5769000"/>
              <a:ext cx="8137080" cy="360000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747474"/>
                </a:gs>
                <a:gs pos="100000">
                  <a:srgbClr val="ffffff"/>
                </a:gs>
              </a:gsLst>
              <a:lin ang="2700000"/>
            </a:gradFill>
            <a:ln w="3240">
              <a:solidFill>
                <a:srgbClr val="0f7ac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98" name="Picture 185" descr="logo-rational"/>
            <p:cNvPicPr/>
            <p:nvPr/>
          </p:nvPicPr>
          <p:blipFill>
            <a:blip r:embed="rId1"/>
            <a:stretch/>
          </p:blipFill>
          <p:spPr>
            <a:xfrm>
              <a:off x="614160" y="5813280"/>
              <a:ext cx="8009280" cy="26964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999" name="CustomShape 38"/>
          <p:cNvSpPr/>
          <p:nvPr/>
        </p:nvSpPr>
        <p:spPr>
          <a:xfrm>
            <a:off x="549360" y="4235400"/>
            <a:ext cx="8141760" cy="431280"/>
          </a:xfrm>
          <a:prstGeom prst="homePlate">
            <a:avLst>
              <a:gd name="adj" fmla="val 41205"/>
            </a:avLst>
          </a:prstGeom>
          <a:gradFill rotWithShape="0">
            <a:gsLst>
              <a:gs pos="0">
                <a:srgbClr val="fff1b9"/>
              </a:gs>
              <a:gs pos="100000">
                <a:srgbClr val="ffcc00"/>
              </a:gs>
            </a:gsLst>
            <a:lin ang="2700000"/>
          </a:gradFill>
          <a:ln w="9360">
            <a:noFill/>
          </a:ln>
          <a:scene3d>
            <a:camera prst="legacyPerspectiveBottomRight"/>
            <a:lightRig dir="t" rig="legacyFlat2"/>
          </a:scene3d>
          <a:sp3d extrusionH="163500" prstMaterial="legacyMatte">
            <a:bevelT prst="angle" w="13500" h="13500"/>
            <a:bevelB prst="angle" w="13500" h="13500"/>
            <a:extrusionClr>
              <a:srgbClr val="ffcc00"/>
            </a:extrusionClr>
          </a:sp3d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Gestão de Mudança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00" name="CustomShape 39"/>
          <p:cNvSpPr/>
          <p:nvPr/>
        </p:nvSpPr>
        <p:spPr>
          <a:xfrm>
            <a:off x="549360" y="4735440"/>
            <a:ext cx="8137080" cy="431280"/>
          </a:xfrm>
          <a:prstGeom prst="homePlate">
            <a:avLst>
              <a:gd name="adj" fmla="val 41181"/>
            </a:avLst>
          </a:prstGeom>
          <a:gradFill rotWithShape="0">
            <a:gsLst>
              <a:gs pos="0">
                <a:srgbClr val="fff1b9"/>
              </a:gs>
              <a:gs pos="100000">
                <a:srgbClr val="ffcc00"/>
              </a:gs>
            </a:gsLst>
            <a:lin ang="2700000"/>
          </a:gradFill>
          <a:ln w="9360">
            <a:noFill/>
          </a:ln>
          <a:scene3d>
            <a:camera prst="legacyPerspectiveBottomRight"/>
            <a:lightRig dir="t" rig="legacyFlat2"/>
          </a:scene3d>
          <a:sp3d extrusionH="163500" prstMaterial="legacyMatte">
            <a:bevelT prst="angle" w="13500" h="13500"/>
            <a:bevelB prst="angle" w="13500" h="13500"/>
            <a:extrusionClr>
              <a:srgbClr val="ffcc00"/>
            </a:extrusionClr>
          </a:sp3d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Gestão de Qualidade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01" name="CustomShape 40"/>
          <p:cNvSpPr/>
          <p:nvPr/>
        </p:nvSpPr>
        <p:spPr>
          <a:xfrm>
            <a:off x="549360" y="5240160"/>
            <a:ext cx="8141760" cy="431280"/>
          </a:xfrm>
          <a:prstGeom prst="homePlate">
            <a:avLst>
              <a:gd name="adj" fmla="val 41205"/>
            </a:avLst>
          </a:prstGeom>
          <a:gradFill rotWithShape="0">
            <a:gsLst>
              <a:gs pos="0">
                <a:srgbClr val="fff1b9"/>
              </a:gs>
              <a:gs pos="100000">
                <a:srgbClr val="ffcc00"/>
              </a:gs>
            </a:gsLst>
            <a:lin ang="2700000"/>
          </a:gradFill>
          <a:ln w="9360">
            <a:noFill/>
          </a:ln>
          <a:scene3d>
            <a:camera prst="legacyPerspectiveBottomRight"/>
            <a:lightRig dir="t" rig="legacyFlat2"/>
          </a:scene3d>
          <a:sp3d extrusionH="163500" prstMaterial="legacyMatte">
            <a:bevelT prst="angle" w="13500" h="13500"/>
            <a:bevelB prst="angle" w="13500" h="13500"/>
            <a:extrusionClr>
              <a:srgbClr val="ffcc00"/>
            </a:extrusionClr>
          </a:sp3d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Gestão de Segurança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02" name="CustomShape 41"/>
          <p:cNvSpPr/>
          <p:nvPr/>
        </p:nvSpPr>
        <p:spPr>
          <a:xfrm>
            <a:off x="525600" y="1628640"/>
            <a:ext cx="8160840" cy="431280"/>
          </a:xfrm>
          <a:prstGeom prst="homePlate">
            <a:avLst>
              <a:gd name="adj" fmla="val 41127"/>
            </a:avLst>
          </a:prstGeom>
          <a:gradFill rotWithShape="0">
            <a:gsLst>
              <a:gs pos="0">
                <a:srgbClr val="fff1b9"/>
              </a:gs>
              <a:gs pos="100000">
                <a:srgbClr val="ffcc00"/>
              </a:gs>
            </a:gsLst>
            <a:lin ang="2700000"/>
          </a:gradFill>
          <a:ln w="9360">
            <a:noFill/>
          </a:ln>
          <a:scene3d>
            <a:camera prst="legacyPerspectiveBottomRight"/>
            <a:lightRig dir="t" rig="legacyFlat2"/>
          </a:scene3d>
          <a:sp3d extrusionH="163500" prstMaterial="legacyMatte">
            <a:bevelT prst="angle" w="13500" h="13500"/>
            <a:bevelB prst="angle" w="13500" h="13500"/>
            <a:extrusionClr>
              <a:srgbClr val="ffcc00"/>
            </a:extrusionClr>
          </a:sp3d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Gestão de Projeto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1003" name="Picture 4" descr="setas-2-azul"/>
          <p:cNvPicPr/>
          <p:nvPr/>
        </p:nvPicPr>
        <p:blipFill>
          <a:blip r:embed="rId2"/>
          <a:stretch/>
        </p:blipFill>
        <p:spPr>
          <a:xfrm>
            <a:off x="2803680" y="77796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1004" name="Picture 5" descr="setas-2-azul"/>
          <p:cNvPicPr/>
          <p:nvPr/>
        </p:nvPicPr>
        <p:blipFill>
          <a:blip r:embed="rId3"/>
          <a:stretch/>
        </p:blipFill>
        <p:spPr>
          <a:xfrm>
            <a:off x="3978360" y="78264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1005" name="Picture 6" descr="setas-2-azul"/>
          <p:cNvPicPr/>
          <p:nvPr/>
        </p:nvPicPr>
        <p:blipFill>
          <a:blip r:embed="rId4"/>
          <a:stretch/>
        </p:blipFill>
        <p:spPr>
          <a:xfrm>
            <a:off x="5130720" y="782640"/>
            <a:ext cx="1342800" cy="980640"/>
          </a:xfrm>
          <a:prstGeom prst="rect">
            <a:avLst/>
          </a:prstGeom>
          <a:ln w="9360">
            <a:noFill/>
          </a:ln>
        </p:spPr>
      </p:pic>
      <p:pic>
        <p:nvPicPr>
          <p:cNvPr id="1006" name="Picture 7" descr="setas-2-azul"/>
          <p:cNvPicPr/>
          <p:nvPr/>
        </p:nvPicPr>
        <p:blipFill>
          <a:blip r:embed="rId5"/>
          <a:stretch/>
        </p:blipFill>
        <p:spPr>
          <a:xfrm>
            <a:off x="6283440" y="795240"/>
            <a:ext cx="1342800" cy="1007640"/>
          </a:xfrm>
          <a:prstGeom prst="rect">
            <a:avLst/>
          </a:prstGeom>
          <a:ln w="9360">
            <a:noFill/>
          </a:ln>
        </p:spPr>
      </p:pic>
      <p:pic>
        <p:nvPicPr>
          <p:cNvPr id="1007" name="Picture 8" descr="setas-1-azul"/>
          <p:cNvPicPr/>
          <p:nvPr/>
        </p:nvPicPr>
        <p:blipFill>
          <a:blip r:embed="rId6"/>
          <a:stretch/>
        </p:blipFill>
        <p:spPr>
          <a:xfrm>
            <a:off x="488880" y="79524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1008" name="CustomShape 42"/>
          <p:cNvSpPr/>
          <p:nvPr/>
        </p:nvSpPr>
        <p:spPr>
          <a:xfrm>
            <a:off x="731880" y="998640"/>
            <a:ext cx="93636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Planejamento do Projeto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09" name="CustomShape 43"/>
          <p:cNvSpPr/>
          <p:nvPr/>
        </p:nvSpPr>
        <p:spPr>
          <a:xfrm>
            <a:off x="3103560" y="998640"/>
            <a:ext cx="1009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 Funcional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10" name="CustomShape 44"/>
          <p:cNvSpPr/>
          <p:nvPr/>
        </p:nvSpPr>
        <p:spPr>
          <a:xfrm>
            <a:off x="4260600" y="995400"/>
            <a:ext cx="879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Especificação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Técnica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11" name="CustomShape 45"/>
          <p:cNvSpPr/>
          <p:nvPr/>
        </p:nvSpPr>
        <p:spPr>
          <a:xfrm>
            <a:off x="5460840" y="985680"/>
            <a:ext cx="8377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Construção e Testes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12" name="CustomShape 46"/>
          <p:cNvSpPr/>
          <p:nvPr/>
        </p:nvSpPr>
        <p:spPr>
          <a:xfrm>
            <a:off x="6669000" y="988920"/>
            <a:ext cx="8935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Teste de Aceitação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013" name="Picture 14" descr="setas-2-azul"/>
          <p:cNvPicPr/>
          <p:nvPr/>
        </p:nvPicPr>
        <p:blipFill>
          <a:blip r:embed="rId7"/>
          <a:stretch/>
        </p:blipFill>
        <p:spPr>
          <a:xfrm>
            <a:off x="7435800" y="78588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1014" name="CustomShape 47"/>
          <p:cNvSpPr/>
          <p:nvPr/>
        </p:nvSpPr>
        <p:spPr>
          <a:xfrm>
            <a:off x="7715880" y="1066680"/>
            <a:ext cx="776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Implantação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015" name="Picture 45" descr="setas-2-azul"/>
          <p:cNvPicPr/>
          <p:nvPr/>
        </p:nvPicPr>
        <p:blipFill>
          <a:blip r:embed="rId8"/>
          <a:stretch/>
        </p:blipFill>
        <p:spPr>
          <a:xfrm>
            <a:off x="1650960" y="785880"/>
            <a:ext cx="1342800" cy="1007640"/>
          </a:xfrm>
          <a:prstGeom prst="rect">
            <a:avLst/>
          </a:prstGeom>
          <a:ln w="9360">
            <a:noFill/>
          </a:ln>
        </p:spPr>
      </p:pic>
      <p:sp>
        <p:nvSpPr>
          <p:cNvPr id="1016" name="CustomShape 48"/>
          <p:cNvSpPr/>
          <p:nvPr/>
        </p:nvSpPr>
        <p:spPr>
          <a:xfrm>
            <a:off x="1960560" y="985680"/>
            <a:ext cx="8474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8000" rIns="18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Visão Geral da Solução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17" name="CustomShape 49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1.1 Visão Geral da Metodologia &amp; Lista de 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BAE14EB1-F165-4018-B15A-D4F2BF2A79BC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graphicFrame>
        <p:nvGraphicFramePr>
          <p:cNvPr id="1019" name="Table 2"/>
          <p:cNvGraphicFramePr/>
          <p:nvPr/>
        </p:nvGraphicFramePr>
        <p:xfrm>
          <a:off x="630360" y="2979720"/>
          <a:ext cx="7940160" cy="2269800"/>
        </p:xfrm>
        <a:graphic>
          <a:graphicData uri="http://schemas.openxmlformats.org/drawingml/2006/table">
            <a:tbl>
              <a:tblPr/>
              <a:tblGrid>
                <a:gridCol w="1299960"/>
                <a:gridCol w="5283000"/>
                <a:gridCol w="433080"/>
                <a:gridCol w="924120"/>
              </a:tblGrid>
              <a:tr h="27756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FASE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ATIVIDADE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IBM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CPFL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</a:tr>
              <a:tr h="386280">
                <a:tc>
                  <a:txBody>
                    <a:bodyPr lIns="54000" rIns="54000" tIns="54000" bIns="54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Atividades do Comitê Executivo: patrocinar projeto, aprovar mudanças, resolver conflitos e aprovar produtos mais importantes.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6280">
                <a:tc>
                  <a:txBody>
                    <a:bodyPr lIns="54000" rIns="54000" tIns="54000" bIns="54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Gerenciamento do Projeto (reuniões de governança, geração de status reports, resolução de issues, gestão de riscos, gestão de mudança)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6280">
                <a:tc>
                  <a:txBody>
                    <a:bodyPr lIns="54000" rIns="54000" tIns="54000" bIns="54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Prover o aporte metodológico e conceitual para o desenvolvimento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-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6280">
                <a:tc>
                  <a:txBody>
                    <a:bodyPr lIns="54000" rIns="54000" tIns="54000" bIns="54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Prover os profissionais com a senioridade e disponibilidade adequadas ao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5240">
                <a:tc>
                  <a:txBody>
                    <a:bodyPr lIns="54000" rIns="54000" tIns="54000" bIns="54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Prover a infra-estrutura necessária ao bom andamento e à produtividade do projeto (sala do projeto, salas de reuniões, acesso à rede/ Internet, linhas telefônicas, data-show, flip-charts,etc.)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-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6280">
                <a:tc>
                  <a:txBody>
                    <a:bodyPr lIns="54000" rIns="54000" tIns="54000" bIns="54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Kick-Off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0" name="CustomShape 3"/>
          <p:cNvSpPr/>
          <p:nvPr/>
        </p:nvSpPr>
        <p:spPr>
          <a:xfrm>
            <a:off x="274680" y="777960"/>
            <a:ext cx="8411760" cy="2220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 seguir detalhamos a Matriz de Responsabilidades que deverá ser utilizada no projeto pelos times da IBM e CPFL, para que sejam cumpridos os objetivos do projeto. A lista de atividades está diretamente relacionada com as atividades apresentadas na metodologia de desenvolvimento (item 4.1).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Legenda: 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Responsável (R) – 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Possui a responsabilidade da entrega sobre a atividade e/ou artefato.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Executor (E) – 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Executa as atividades e/ou produz os artefatos.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Suporta (S) – 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Suporta o executor durante a realização da atividade e/ou construção do artefato.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Informado (I) – 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Informado sobre o andamento e o término das atividades e/ou construção dos artefatos.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021" name="CustomShape 4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1.2 Matriz de Responsabilidades Geral do ProjetoEntregáveis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0D3E5F50-2D83-416D-AA01-794917171E41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1023" name="CustomShape 2"/>
          <p:cNvSpPr/>
          <p:nvPr/>
        </p:nvSpPr>
        <p:spPr>
          <a:xfrm>
            <a:off x="4572000" y="593640"/>
            <a:ext cx="4389120" cy="342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4000"/>
              </a:lnSpc>
              <a:spcBef>
                <a:spcPts val="320"/>
              </a:spcBef>
            </a:pPr>
            <a:r>
              <a:rPr b="1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Legenda: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esponsável -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xecutor –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uporta –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nforma</a:t>
            </a:r>
            <a:endParaRPr b="0" lang="en-US" sz="1300" spc="-1" strike="noStrike">
              <a:latin typeface="Arial"/>
            </a:endParaRPr>
          </a:p>
        </p:txBody>
      </p:sp>
      <p:graphicFrame>
        <p:nvGraphicFramePr>
          <p:cNvPr id="1024" name="Table 3"/>
          <p:cNvGraphicFramePr/>
          <p:nvPr/>
        </p:nvGraphicFramePr>
        <p:xfrm>
          <a:off x="658800" y="1177920"/>
          <a:ext cx="7940160" cy="4447800"/>
        </p:xfrm>
        <a:graphic>
          <a:graphicData uri="http://schemas.openxmlformats.org/drawingml/2006/table">
            <a:tbl>
              <a:tblPr/>
              <a:tblGrid>
                <a:gridCol w="1271520"/>
                <a:gridCol w="5111640"/>
                <a:gridCol w="431640"/>
                <a:gridCol w="1125360"/>
              </a:tblGrid>
              <a:tr h="37116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FASE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ATIVIDADE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IBM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CPFL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</a:tr>
              <a:tr h="3427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en-US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Prover o aporte metodológico e conceitual para o desenvolvimento do projeto.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656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en-US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Construir o plano de projeto detalhado para as fases de Visão Geral da Solução e Detalhamento Funcional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656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en-US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Definir relatórios padrão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656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en-US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Planejar e conduzir um workshop para alinhar o método de levantamento e análise de requisitos às necessidades do projeto. 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656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en-US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Alinhar com o time do projeto (IBM e CPFL) o método e as técnicas a serem utilizadas.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656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Aft>
                          <a:spcPts val="451"/>
                        </a:spcAft>
                      </a:pPr>
                      <a:r>
                        <a:rPr b="0" lang="en-US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Alinhar os produtos de trabalho que serão produzidos pelo Time de Projeto.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656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Alinhar os procedimentos de Revisão de documentos IBM e CPFL.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656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en-US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Estabelecer procedimentos de Gerenciamento de Configuração.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800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en-US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Planejamento do Projeto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Estabelecer procedimentos de Gestão de mudança de escopo.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5" name="CustomShape 4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1.2 Matriz de Responsabilidades Geral do ProjetoEntregáveis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EB51FBB2-672A-417B-8525-AB3133542A8A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1027" name="CustomShape 2"/>
          <p:cNvSpPr/>
          <p:nvPr/>
        </p:nvSpPr>
        <p:spPr>
          <a:xfrm>
            <a:off x="4572000" y="593640"/>
            <a:ext cx="4389120" cy="342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4000"/>
              </a:lnSpc>
              <a:spcBef>
                <a:spcPts val="320"/>
              </a:spcBef>
            </a:pPr>
            <a:r>
              <a:rPr b="1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Legenda: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esponsável -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xecutor –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uporta –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nforma</a:t>
            </a:r>
            <a:endParaRPr b="0" lang="en-US" sz="1300" spc="-1" strike="noStrike">
              <a:latin typeface="Arial"/>
            </a:endParaRPr>
          </a:p>
        </p:txBody>
      </p:sp>
      <p:graphicFrame>
        <p:nvGraphicFramePr>
          <p:cNvPr id="1028" name="Table 3"/>
          <p:cNvGraphicFramePr/>
          <p:nvPr/>
        </p:nvGraphicFramePr>
        <p:xfrm>
          <a:off x="658800" y="1149480"/>
          <a:ext cx="7940160" cy="4474800"/>
        </p:xfrm>
        <a:graphic>
          <a:graphicData uri="http://schemas.openxmlformats.org/drawingml/2006/table">
            <a:tbl>
              <a:tblPr/>
              <a:tblGrid>
                <a:gridCol w="1271520"/>
                <a:gridCol w="5111640"/>
                <a:gridCol w="431640"/>
                <a:gridCol w="1125360"/>
              </a:tblGrid>
              <a:tr h="41256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FASE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ATIVIDADE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IBM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CPFL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</a:tr>
              <a:tr h="5187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Visão Geral da Solução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Entender o ambiente atual do Projeto(*)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34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Visão Geral da Solução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Estabelecer a Solução de Negócio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34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Visão Geral da Solução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Estabelecer as Diretrizes de Interface do Usuário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34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Visão Geral da Solução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Estabelecer a Solução Técnica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34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Visão Geral da Solução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Revisar os requisitos de negócio e de sistema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34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Visão Geral da Solução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Compreender o impacto da solução nos demais projetos(*)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34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Visão Geral da Solução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Estabelecer os Planos de Implementação da Solução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34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Funcional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Especificar a Interface do Usuário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34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Funcional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Especificar a Arquitetura Técnica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5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Funcional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Especificar o modelo lógico de dados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9" name="CustomShape 4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1.2 Matriz de Responsabilidades Geral do ProjetoEntregáveis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7E804BF6-4C89-40E6-9888-0D242CD6ACA1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1031" name="CustomShape 2"/>
          <p:cNvSpPr/>
          <p:nvPr/>
        </p:nvSpPr>
        <p:spPr>
          <a:xfrm>
            <a:off x="4572000" y="593640"/>
            <a:ext cx="4389120" cy="342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4000"/>
              </a:lnSpc>
              <a:spcBef>
                <a:spcPts val="320"/>
              </a:spcBef>
            </a:pPr>
            <a:r>
              <a:rPr b="1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Legenda: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esponsável -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xecutor –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uporta –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nforma</a:t>
            </a:r>
            <a:endParaRPr b="0" lang="en-US" sz="1300" spc="-1" strike="noStrike">
              <a:latin typeface="Arial"/>
            </a:endParaRPr>
          </a:p>
        </p:txBody>
      </p:sp>
      <p:graphicFrame>
        <p:nvGraphicFramePr>
          <p:cNvPr id="1032" name="Table 3"/>
          <p:cNvGraphicFramePr/>
          <p:nvPr/>
        </p:nvGraphicFramePr>
        <p:xfrm>
          <a:off x="658800" y="1763640"/>
          <a:ext cx="7940160" cy="4292280"/>
        </p:xfrm>
        <a:graphic>
          <a:graphicData uri="http://schemas.openxmlformats.org/drawingml/2006/table">
            <a:tbl>
              <a:tblPr/>
              <a:tblGrid>
                <a:gridCol w="1530000"/>
                <a:gridCol w="4765680"/>
                <a:gridCol w="518760"/>
                <a:gridCol w="1125720"/>
              </a:tblGrid>
              <a:tr h="29088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FASE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ATIVIDADE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IBM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CPFL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</a:tr>
              <a:tr h="33516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Funcional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Especificar os Planos de Desenvolvimento da Solução (*)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Funcional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Instalar e Configurar o Ambiente de Desenvolvimento(*)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Técnica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Refinar a Arquitetura Técnica (*)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Técnica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Desenvolver Especificação Detalhada de Componente (*)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Técnica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Refinar Especificação de Dados (*)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Técnica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Desenvolver os Planos de Teste Unitário, Teste de Sistema e Teste Integrado (*)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Técnica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Desenvolver o Plano de Teste de Aceitação do Usuário (*)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Técnica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Realizar Revisão de Aspectos Críticos (*)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Técnica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Configurar o Ambiente de Teste (*)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Técnica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Especificar Treinamento e Suporte ao Usuário (*)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Especificação Técnica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Detalhar os Planos de Desenvolvimento da Solução (*)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Construção e Testes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Executar Ciclo de Desenvolvimento (*)  - para os componentes da solução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3" name="CustomShape 4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1.2 Matriz de Responsabilidades Geral do ProjetoEntregáveis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24092009001"/>
          <p:cNvPicPr/>
          <p:nvPr/>
        </p:nvPicPr>
        <p:blipFill>
          <a:blip r:embed="rId1"/>
          <a:stretch/>
        </p:blipFill>
        <p:spPr>
          <a:xfrm>
            <a:off x="5841000" y="4924080"/>
            <a:ext cx="1554480" cy="1175040"/>
          </a:xfrm>
          <a:prstGeom prst="rect">
            <a:avLst/>
          </a:prstGeom>
          <a:ln>
            <a:noFill/>
          </a:ln>
        </p:spPr>
      </p:pic>
      <p:pic>
        <p:nvPicPr>
          <p:cNvPr id="164" name="Picture 14" descr=""/>
          <p:cNvPicPr/>
          <p:nvPr/>
        </p:nvPicPr>
        <p:blipFill>
          <a:blip r:embed="rId2"/>
          <a:stretch/>
        </p:blipFill>
        <p:spPr>
          <a:xfrm>
            <a:off x="5937480" y="4866480"/>
            <a:ext cx="1369800" cy="207792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5397480" y="5486400"/>
            <a:ext cx="2412720" cy="1371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6" name="CustomShape 2"/>
          <p:cNvSpPr/>
          <p:nvPr/>
        </p:nvSpPr>
        <p:spPr>
          <a:xfrm>
            <a:off x="509400" y="1263600"/>
            <a:ext cx="385092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en-US" sz="1800" spc="-1" strike="noStrike">
                <a:solidFill>
                  <a:srgbClr val="000066"/>
                </a:solidFill>
                <a:latin typeface="Arial"/>
                <a:ea typeface="ＭＳ Ｐゴシック"/>
              </a:rPr>
              <a:t>Leitura, Faturamento e Impressão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 rot="10800000">
            <a:off x="3586320" y="2757600"/>
            <a:ext cx="359640" cy="72720"/>
          </a:xfrm>
          <a:prstGeom prst="rightArrow">
            <a:avLst>
              <a:gd name="adj1" fmla="val 50000"/>
              <a:gd name="adj2" fmla="val 259239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4"/>
          <p:cNvSpPr/>
          <p:nvPr/>
        </p:nvSpPr>
        <p:spPr>
          <a:xfrm rot="10800000">
            <a:off x="5357160" y="2667240"/>
            <a:ext cx="359640" cy="72720"/>
          </a:xfrm>
          <a:prstGeom prst="rightArrow">
            <a:avLst>
              <a:gd name="adj1" fmla="val 50000"/>
              <a:gd name="adj2" fmla="val 172826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9" name="Picture 41" descr=""/>
          <p:cNvPicPr/>
          <p:nvPr/>
        </p:nvPicPr>
        <p:blipFill>
          <a:blip r:embed="rId3"/>
          <a:stretch/>
        </p:blipFill>
        <p:spPr>
          <a:xfrm>
            <a:off x="3697200" y="3133800"/>
            <a:ext cx="1561680" cy="361440"/>
          </a:xfrm>
          <a:prstGeom prst="rect">
            <a:avLst/>
          </a:prstGeom>
          <a:ln w="9360">
            <a:noFill/>
          </a:ln>
        </p:spPr>
      </p:pic>
      <p:pic>
        <p:nvPicPr>
          <p:cNvPr id="170" name="Picture 25" descr=""/>
          <p:cNvPicPr/>
          <p:nvPr/>
        </p:nvPicPr>
        <p:blipFill>
          <a:blip r:embed="rId4"/>
          <a:stretch/>
        </p:blipFill>
        <p:spPr>
          <a:xfrm>
            <a:off x="3940200" y="1833480"/>
            <a:ext cx="980640" cy="127584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5"/>
          <p:cNvSpPr/>
          <p:nvPr/>
        </p:nvSpPr>
        <p:spPr>
          <a:xfrm>
            <a:off x="1893240" y="2465280"/>
            <a:ext cx="359640" cy="96480"/>
          </a:xfrm>
          <a:prstGeom prst="rightArrow">
            <a:avLst>
              <a:gd name="adj1" fmla="val 50000"/>
              <a:gd name="adj2" fmla="val 217624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2" name="Picture 65" descr=""/>
          <p:cNvPicPr/>
          <p:nvPr/>
        </p:nvPicPr>
        <p:blipFill>
          <a:blip r:embed="rId5"/>
          <a:stretch/>
        </p:blipFill>
        <p:spPr>
          <a:xfrm>
            <a:off x="405720" y="1832040"/>
            <a:ext cx="1456920" cy="1488600"/>
          </a:xfrm>
          <a:prstGeom prst="rect">
            <a:avLst/>
          </a:prstGeom>
          <a:ln w="9360">
            <a:noFill/>
          </a:ln>
        </p:spPr>
      </p:pic>
      <p:sp>
        <p:nvSpPr>
          <p:cNvPr id="173" name="CustomShape 6"/>
          <p:cNvSpPr/>
          <p:nvPr/>
        </p:nvSpPr>
        <p:spPr>
          <a:xfrm>
            <a:off x="5356800" y="2438280"/>
            <a:ext cx="359640" cy="72720"/>
          </a:xfrm>
          <a:prstGeom prst="rightArrow">
            <a:avLst>
              <a:gd name="adj1" fmla="val 50000"/>
              <a:gd name="adj2" fmla="val 197282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4" name="Picture 10" descr="medidor"/>
          <p:cNvPicPr/>
          <p:nvPr/>
        </p:nvPicPr>
        <p:blipFill>
          <a:blip r:embed="rId6"/>
          <a:stretch/>
        </p:blipFill>
        <p:spPr>
          <a:xfrm>
            <a:off x="7607160" y="2324160"/>
            <a:ext cx="763200" cy="775800"/>
          </a:xfrm>
          <a:prstGeom prst="rect">
            <a:avLst/>
          </a:prstGeom>
          <a:ln w="9360">
            <a:noFill/>
          </a:ln>
        </p:spPr>
      </p:pic>
      <p:sp>
        <p:nvSpPr>
          <p:cNvPr id="175" name="CustomShape 7"/>
          <p:cNvSpPr/>
          <p:nvPr/>
        </p:nvSpPr>
        <p:spPr>
          <a:xfrm rot="10800000">
            <a:off x="6869520" y="2661120"/>
            <a:ext cx="491760" cy="88560"/>
          </a:xfrm>
          <a:prstGeom prst="rightArrow">
            <a:avLst>
              <a:gd name="adj1" fmla="val 50000"/>
              <a:gd name="adj2" fmla="val 138393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8"/>
          <p:cNvSpPr/>
          <p:nvPr/>
        </p:nvSpPr>
        <p:spPr>
          <a:xfrm>
            <a:off x="6869160" y="2411280"/>
            <a:ext cx="491760" cy="88560"/>
          </a:xfrm>
          <a:prstGeom prst="rightArrow">
            <a:avLst>
              <a:gd name="adj1" fmla="val 50000"/>
              <a:gd name="adj2" fmla="val 138393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9"/>
          <p:cNvSpPr/>
          <p:nvPr/>
        </p:nvSpPr>
        <p:spPr>
          <a:xfrm>
            <a:off x="880560" y="2820960"/>
            <a:ext cx="6627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CCS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8" name="CustomShape 10"/>
          <p:cNvSpPr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MS PGothic"/>
              </a:rPr>
              <a:t>Fluxo Proposto para OSB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9" name="CustomShape 11"/>
          <p:cNvSpPr/>
          <p:nvPr/>
        </p:nvSpPr>
        <p:spPr>
          <a:xfrm>
            <a:off x="3579120" y="2465280"/>
            <a:ext cx="359640" cy="96480"/>
          </a:xfrm>
          <a:prstGeom prst="rightArrow">
            <a:avLst>
              <a:gd name="adj1" fmla="val 50000"/>
              <a:gd name="adj2" fmla="val 217624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12"/>
          <p:cNvSpPr/>
          <p:nvPr/>
        </p:nvSpPr>
        <p:spPr>
          <a:xfrm rot="10800000">
            <a:off x="1895400" y="2757600"/>
            <a:ext cx="359640" cy="72720"/>
          </a:xfrm>
          <a:prstGeom prst="rightArrow">
            <a:avLst>
              <a:gd name="adj1" fmla="val 50000"/>
              <a:gd name="adj2" fmla="val 259239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1" name="Group 13"/>
          <p:cNvGrpSpPr/>
          <p:nvPr/>
        </p:nvGrpSpPr>
        <p:grpSpPr>
          <a:xfrm>
            <a:off x="2319480" y="2102760"/>
            <a:ext cx="1248840" cy="1233000"/>
            <a:chOff x="2319480" y="2102760"/>
            <a:chExt cx="1248840" cy="1233000"/>
          </a:xfrm>
        </p:grpSpPr>
        <p:pic>
          <p:nvPicPr>
            <p:cNvPr id="182" name="Picture 7" descr=""/>
            <p:cNvPicPr/>
            <p:nvPr/>
          </p:nvPicPr>
          <p:blipFill>
            <a:blip r:embed="rId7"/>
            <a:stretch/>
          </p:blipFill>
          <p:spPr>
            <a:xfrm>
              <a:off x="2319480" y="2102760"/>
              <a:ext cx="371880" cy="6076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83" name="Picture 10" descr=""/>
            <p:cNvPicPr/>
            <p:nvPr/>
          </p:nvPicPr>
          <p:blipFill>
            <a:blip r:embed="rId8"/>
            <a:stretch/>
          </p:blipFill>
          <p:spPr>
            <a:xfrm>
              <a:off x="2340720" y="2736000"/>
              <a:ext cx="321480" cy="58140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84" name="Picture 11" descr=""/>
            <p:cNvPicPr/>
            <p:nvPr/>
          </p:nvPicPr>
          <p:blipFill>
            <a:blip r:embed="rId9"/>
            <a:stretch/>
          </p:blipFill>
          <p:spPr>
            <a:xfrm>
              <a:off x="3118320" y="2102760"/>
              <a:ext cx="325800" cy="5918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85" name="Picture 12" descr=""/>
            <p:cNvPicPr/>
            <p:nvPr/>
          </p:nvPicPr>
          <p:blipFill>
            <a:blip r:embed="rId10"/>
            <a:stretch/>
          </p:blipFill>
          <p:spPr>
            <a:xfrm>
              <a:off x="2715480" y="2102760"/>
              <a:ext cx="348840" cy="59184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86" name="Picture 13" descr=""/>
            <p:cNvPicPr/>
            <p:nvPr/>
          </p:nvPicPr>
          <p:blipFill>
            <a:blip r:embed="rId11"/>
            <a:stretch/>
          </p:blipFill>
          <p:spPr>
            <a:xfrm>
              <a:off x="2673360" y="2712240"/>
              <a:ext cx="417960" cy="6235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87" name="Picture 14" descr=""/>
            <p:cNvPicPr/>
            <p:nvPr/>
          </p:nvPicPr>
          <p:blipFill>
            <a:blip r:embed="rId12"/>
            <a:stretch/>
          </p:blipFill>
          <p:spPr>
            <a:xfrm>
              <a:off x="3104640" y="2728080"/>
              <a:ext cx="463680" cy="59724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188" name="Group 14"/>
          <p:cNvGrpSpPr/>
          <p:nvPr/>
        </p:nvGrpSpPr>
        <p:grpSpPr>
          <a:xfrm>
            <a:off x="2446200" y="2293200"/>
            <a:ext cx="820800" cy="669600"/>
            <a:chOff x="2446200" y="2293200"/>
            <a:chExt cx="820800" cy="669600"/>
          </a:xfrm>
        </p:grpSpPr>
        <p:pic>
          <p:nvPicPr>
            <p:cNvPr id="189" name="Picture 7" descr=""/>
            <p:cNvPicPr/>
            <p:nvPr/>
          </p:nvPicPr>
          <p:blipFill>
            <a:blip r:embed="rId13"/>
            <a:stretch/>
          </p:blipFill>
          <p:spPr>
            <a:xfrm>
              <a:off x="2446200" y="2293200"/>
              <a:ext cx="409680" cy="66960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90" name="Picture 12" descr=""/>
            <p:cNvPicPr/>
            <p:nvPr/>
          </p:nvPicPr>
          <p:blipFill>
            <a:blip r:embed="rId14"/>
            <a:stretch/>
          </p:blipFill>
          <p:spPr>
            <a:xfrm>
              <a:off x="2882520" y="2293200"/>
              <a:ext cx="384480" cy="652320"/>
            </a:xfrm>
            <a:prstGeom prst="rect">
              <a:avLst/>
            </a:prstGeom>
            <a:ln w="9360">
              <a:noFill/>
            </a:ln>
          </p:spPr>
        </p:pic>
      </p:grpSp>
      <p:pic>
        <p:nvPicPr>
          <p:cNvPr id="191" name="Picture 4" descr="http://www.freeportct.com/graphics/CPU&amp;monitor.jpg"/>
          <p:cNvPicPr/>
          <p:nvPr/>
        </p:nvPicPr>
        <p:blipFill>
          <a:blip r:embed="rId15"/>
          <a:stretch/>
        </p:blipFill>
        <p:spPr>
          <a:xfrm>
            <a:off x="4007880" y="2143800"/>
            <a:ext cx="1242720" cy="924480"/>
          </a:xfrm>
          <a:prstGeom prst="rect">
            <a:avLst/>
          </a:prstGeom>
          <a:ln>
            <a:noFill/>
          </a:ln>
        </p:spPr>
      </p:pic>
      <p:sp>
        <p:nvSpPr>
          <p:cNvPr id="192" name="CustomShape 15"/>
          <p:cNvSpPr/>
          <p:nvPr/>
        </p:nvSpPr>
        <p:spPr>
          <a:xfrm>
            <a:off x="3972960" y="1654560"/>
            <a:ext cx="129744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9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Sistema de Gerenciamento de Leitura</a:t>
            </a:r>
            <a:endParaRPr b="0" lang="en-US" sz="900" spc="-1" strike="noStrike">
              <a:latin typeface="Arial"/>
            </a:endParaRPr>
          </a:p>
        </p:txBody>
      </p:sp>
      <p:grpSp>
        <p:nvGrpSpPr>
          <p:cNvPr id="193" name="Group 16"/>
          <p:cNvGrpSpPr/>
          <p:nvPr/>
        </p:nvGrpSpPr>
        <p:grpSpPr>
          <a:xfrm>
            <a:off x="5492520" y="3130560"/>
            <a:ext cx="628560" cy="450360"/>
            <a:chOff x="5492520" y="3130560"/>
            <a:chExt cx="628560" cy="450360"/>
          </a:xfrm>
        </p:grpSpPr>
        <p:sp>
          <p:nvSpPr>
            <p:cNvPr id="194" name="CustomShape 17"/>
            <p:cNvSpPr/>
            <p:nvPr/>
          </p:nvSpPr>
          <p:spPr>
            <a:xfrm rot="5400000">
              <a:off x="5823000" y="3282840"/>
              <a:ext cx="450360" cy="145800"/>
            </a:xfrm>
            <a:prstGeom prst="rightArrow">
              <a:avLst>
                <a:gd name="adj1" fmla="val 50000"/>
                <a:gd name="adj2" fmla="val 116848"/>
              </a:avLst>
            </a:prstGeom>
            <a:solidFill>
              <a:srgbClr val="33cccc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95" name="Picture 1032" descr="CPE_ppsimplesenergia-2"/>
          <p:cNvPicPr/>
          <p:nvPr/>
        </p:nvPicPr>
        <p:blipFill>
          <a:blip r:embed="rId16"/>
          <a:stretch/>
        </p:blipFill>
        <p:spPr>
          <a:xfrm>
            <a:off x="0" y="5740560"/>
            <a:ext cx="9143640" cy="1117080"/>
          </a:xfrm>
          <a:prstGeom prst="rect">
            <a:avLst/>
          </a:prstGeom>
          <a:ln w="9360">
            <a:noFill/>
          </a:ln>
        </p:spPr>
      </p:pic>
      <p:pic>
        <p:nvPicPr>
          <p:cNvPr id="196" name="Picture 16" descr="24092009003"/>
          <p:cNvPicPr/>
          <p:nvPr/>
        </p:nvPicPr>
        <p:blipFill>
          <a:blip r:embed="rId17"/>
          <a:stretch/>
        </p:blipFill>
        <p:spPr>
          <a:xfrm>
            <a:off x="5836320" y="5429520"/>
            <a:ext cx="1553400" cy="669600"/>
          </a:xfrm>
          <a:prstGeom prst="rect">
            <a:avLst/>
          </a:prstGeom>
          <a:ln>
            <a:noFill/>
          </a:ln>
        </p:spPr>
      </p:pic>
      <p:sp>
        <p:nvSpPr>
          <p:cNvPr id="197" name="CustomShape 18"/>
          <p:cNvSpPr/>
          <p:nvPr/>
        </p:nvSpPr>
        <p:spPr>
          <a:xfrm>
            <a:off x="7442640" y="4562640"/>
            <a:ext cx="359640" cy="72720"/>
          </a:xfrm>
          <a:prstGeom prst="rightArrow">
            <a:avLst>
              <a:gd name="adj1" fmla="val 50000"/>
              <a:gd name="adj2" fmla="val 197282"/>
            </a:avLst>
          </a:prstGeom>
          <a:solidFill>
            <a:srgbClr val="33cccc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8" name="Picture 69" descr=""/>
          <p:cNvPicPr/>
          <p:nvPr/>
        </p:nvPicPr>
        <p:blipFill>
          <a:blip r:embed="rId18"/>
          <a:stretch/>
        </p:blipFill>
        <p:spPr>
          <a:xfrm>
            <a:off x="7930800" y="4147920"/>
            <a:ext cx="1066320" cy="933120"/>
          </a:xfrm>
          <a:prstGeom prst="rect">
            <a:avLst/>
          </a:prstGeom>
          <a:ln w="9360">
            <a:noFill/>
          </a:ln>
        </p:spPr>
      </p:pic>
      <p:sp>
        <p:nvSpPr>
          <p:cNvPr id="199" name="CustomShape 19"/>
          <p:cNvSpPr/>
          <p:nvPr/>
        </p:nvSpPr>
        <p:spPr>
          <a:xfrm>
            <a:off x="4240440" y="5092560"/>
            <a:ext cx="10969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Impressão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0" name="CustomShape 20"/>
          <p:cNvSpPr/>
          <p:nvPr/>
        </p:nvSpPr>
        <p:spPr>
          <a:xfrm>
            <a:off x="7139160" y="1828800"/>
            <a:ext cx="1718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Leitura em campo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1" name="CustomShape 21"/>
          <p:cNvSpPr/>
          <p:nvPr/>
        </p:nvSpPr>
        <p:spPr>
          <a:xfrm>
            <a:off x="7986240" y="3797280"/>
            <a:ext cx="8485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Entrega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19"/>
          <a:stretch/>
        </p:blipFill>
        <p:spPr>
          <a:xfrm>
            <a:off x="5892840" y="2006640"/>
            <a:ext cx="647640" cy="110484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20"/>
          <a:stretch/>
        </p:blipFill>
        <p:spPr>
          <a:xfrm>
            <a:off x="5486400" y="3225960"/>
            <a:ext cx="457200" cy="21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nodeType="afterEffect" fill="hold" presetClass="exit" presetID="53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6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nodeType="afterEffect" fill="hold" presetClass="exit" presetID="53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3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8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1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path" presetID="64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06 3.33333E-006 L 0.00226 -0.18357 E">
                                      <p:cBhvr>
                                        <p:cTn id="12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4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269DB047-C353-4B07-B0F6-39468AA1F4BE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1035" name="CustomShape 2"/>
          <p:cNvSpPr/>
          <p:nvPr/>
        </p:nvSpPr>
        <p:spPr>
          <a:xfrm>
            <a:off x="4572000" y="593640"/>
            <a:ext cx="4389120" cy="342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4000"/>
              </a:lnSpc>
              <a:spcBef>
                <a:spcPts val="320"/>
              </a:spcBef>
            </a:pPr>
            <a:r>
              <a:rPr b="1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Legenda: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esponsável -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xecutor –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uporta –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nforma</a:t>
            </a:r>
            <a:endParaRPr b="0" lang="en-US" sz="1300" spc="-1" strike="noStrike">
              <a:latin typeface="Arial"/>
            </a:endParaRPr>
          </a:p>
        </p:txBody>
      </p:sp>
      <p:graphicFrame>
        <p:nvGraphicFramePr>
          <p:cNvPr id="1036" name="Table 3"/>
          <p:cNvGraphicFramePr/>
          <p:nvPr/>
        </p:nvGraphicFramePr>
        <p:xfrm>
          <a:off x="658800" y="1763640"/>
          <a:ext cx="7940160" cy="3966840"/>
        </p:xfrm>
        <a:graphic>
          <a:graphicData uri="http://schemas.openxmlformats.org/drawingml/2006/table">
            <a:tbl>
              <a:tblPr/>
              <a:tblGrid>
                <a:gridCol w="1530000"/>
                <a:gridCol w="4765680"/>
                <a:gridCol w="518760"/>
                <a:gridCol w="1125720"/>
              </a:tblGrid>
              <a:tr h="32184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FASE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ATIVIDADE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IBM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CPFL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</a:tr>
              <a:tr h="41184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Construção e Testes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Executar Ciclo de Desenvolvimento (*) – para os sistemas legados e outros sistemas que devem ser alterados e/ou preparados para integração com a solução.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592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Construção e Testes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Preparar Teste (*) - para os componentes da solução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Construção e Testes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Preparar Teste (*) – para os sistemas legados e outros sistemas que devem ser alterados e/ou preparados para integração com a solução.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Construção e Testes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Construir Material de Treinamento e Suporte ao Usuário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Construção e Testes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Executar Revisão de Preparação para o Teste (*) - para os componentes da solução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184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Construção e Testes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Executar Revisão de Preparação para o Teste (*) - para os sistemas legados e outros sistemas que devem ser alterados e/ou preparados para integração com a solução.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736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Construção e Testes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Testar a Solução de Forma Integrada (*) - para os componentes da solução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184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Construção e Testes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Testar a Solução de Forma Integrada (*) - para os sistemas legados e outros sistemas que devem ser alterados e/ou preparados para integração com a solução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Teste de Aceitação do Usuário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Executar o Teste de Aceite de Usuário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Implantação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Configurar o Ambiente de Produção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684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Implantação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Executar o Treinamento de Usuário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7" name="CustomShape 4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1.2 Matriz de Responsabilidades Geral do ProjetoEntregáveis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CustomShape 1"/>
          <p:cNvSpPr/>
          <p:nvPr/>
        </p:nvSpPr>
        <p:spPr>
          <a:xfrm>
            <a:off x="182520" y="6537240"/>
            <a:ext cx="366480" cy="18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>
            <a:noAutofit/>
          </a:bodyPr>
          <a:p>
            <a:pPr>
              <a:lnSpc>
                <a:spcPct val="100000"/>
              </a:lnSpc>
            </a:pPr>
            <a:fld id="{EC40938B-3E6E-48C3-9A8D-E46AAEDB3A79}" type="slidenum">
              <a:rPr b="0" lang="en-US" sz="800" spc="-1" strike="noStrike">
                <a:solidFill>
                  <a:srgbClr val="000000"/>
                </a:solidFill>
                <a:latin typeface="Arial"/>
                <a:ea typeface="SimSun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1039" name="CustomShape 2"/>
          <p:cNvSpPr/>
          <p:nvPr/>
        </p:nvSpPr>
        <p:spPr>
          <a:xfrm>
            <a:off x="4572000" y="593640"/>
            <a:ext cx="4389120" cy="342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4000"/>
              </a:lnSpc>
              <a:spcBef>
                <a:spcPts val="320"/>
              </a:spcBef>
            </a:pPr>
            <a:r>
              <a:rPr b="1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Legenda: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esponsável -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xecutor –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uporta –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b="0" lang="pt-BR" sz="1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nforma</a:t>
            </a:r>
            <a:endParaRPr b="0" lang="en-US" sz="1300" spc="-1" strike="noStrike">
              <a:latin typeface="Arial"/>
            </a:endParaRPr>
          </a:p>
        </p:txBody>
      </p:sp>
      <p:graphicFrame>
        <p:nvGraphicFramePr>
          <p:cNvPr id="1040" name="Table 3"/>
          <p:cNvGraphicFramePr/>
          <p:nvPr/>
        </p:nvGraphicFramePr>
        <p:xfrm>
          <a:off x="658800" y="1763640"/>
          <a:ext cx="7940160" cy="1579320"/>
        </p:xfrm>
        <a:graphic>
          <a:graphicData uri="http://schemas.openxmlformats.org/drawingml/2006/table">
            <a:tbl>
              <a:tblPr/>
              <a:tblGrid>
                <a:gridCol w="1530000"/>
                <a:gridCol w="4765680"/>
                <a:gridCol w="518760"/>
                <a:gridCol w="1125720"/>
              </a:tblGrid>
              <a:tr h="390240"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FASE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pt-BR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ATIVIDADE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IBM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 lIns="54000" rIns="54000" tIns="54000" bIns="54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49"/>
                        </a:spcBef>
                        <a:spcAft>
                          <a:spcPts val="451"/>
                        </a:spcAf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Verdana"/>
                          <a:ea typeface="MS PGothic"/>
                        </a:rPr>
                        <a:t>CPFL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36699"/>
                    </a:solidFill>
                  </a:tcPr>
                </a:tc>
              </a:tr>
              <a:tr h="36036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Implantação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Executar a Revisão de Preparação do Ambiente de Produção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800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Implantação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Implantar o Suporte à Produção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072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Implantação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Executar Cutover (*)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IS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99"/>
                        </a:spcBef>
                        <a:spcAft>
                          <a:spcPts val="300"/>
                        </a:spcAft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latin typeface="Verdana"/>
                          <a:ea typeface="MS PGothic"/>
                        </a:rPr>
                        <a:t>RE</a:t>
                      </a:r>
                      <a:endParaRPr b="0" lang="en-US" sz="9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1" name="CustomShape 4"/>
          <p:cNvSpPr/>
          <p:nvPr/>
        </p:nvSpPr>
        <p:spPr>
          <a:xfrm>
            <a:off x="365040" y="3429000"/>
            <a:ext cx="841356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(*) Refere-se ao conjunto de atividades listadas no item Metodologia de Desenvolvimento de Sistemas (item 4.1).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42" name="CustomShape 5"/>
          <p:cNvSpPr/>
          <p:nvPr/>
        </p:nvSpPr>
        <p:spPr>
          <a:xfrm>
            <a:off x="1266840" y="227160"/>
            <a:ext cx="7648200" cy="27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Metodologia de Desenvolvimento</a:t>
            </a:r>
            <a:br/>
            <a:r>
              <a:rPr b="1" lang="pt-BR" sz="1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1.2 Matriz de Responsabilidades Geral do ProjetoEntregáveis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735120" y="1260360"/>
            <a:ext cx="7535520" cy="1399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Verdana"/>
                <a:ea typeface="Verdana"/>
              </a:rPr>
              <a:t>On Site Billing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F25AF3BE-BE66-4163-AA6E-D6BD00AC8859}" type="slidenum">
              <a:rPr b="0" lang="en-US" sz="1200" spc="-1" strike="noStrike">
                <a:solidFill>
                  <a:srgbClr val="ffffff"/>
                </a:solidFill>
                <a:latin typeface="Verdana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O Projeto OSB – On Site Billing</a:t>
            </a:r>
            <a:br/>
            <a:r>
              <a:rPr b="1" i="1" lang="pt-BR" sz="16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(Visão Geral)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348925113"/>
              </p:ext>
            </p:extLst>
          </p:nvPr>
        </p:nvGraphicFramePr>
        <p:xfrm>
          <a:off x="1523880" y="1731960"/>
          <a:ext cx="6469560" cy="74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07" name="CustomShape 4"/>
          <p:cNvSpPr/>
          <p:nvPr/>
        </p:nvSpPr>
        <p:spPr>
          <a:xfrm>
            <a:off x="735120" y="2811600"/>
            <a:ext cx="7535520" cy="1399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Verdana"/>
                <a:ea typeface="Verdana"/>
              </a:rPr>
              <a:t>Motivador</a:t>
            </a: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102271390"/>
              </p:ext>
            </p:extLst>
          </p:nvPr>
        </p:nvGraphicFramePr>
        <p:xfrm>
          <a:off x="1523880" y="3283560"/>
          <a:ext cx="4114440" cy="84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8" name="CustomShape 5"/>
          <p:cNvSpPr/>
          <p:nvPr/>
        </p:nvSpPr>
        <p:spPr>
          <a:xfrm>
            <a:off x="5805360" y="2978280"/>
            <a:ext cx="2188800" cy="115056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Verdana"/>
                <a:ea typeface="Verdana"/>
              </a:rPr>
              <a:t>Registro e Leitura, Cálculo do Faturamento, Impressão e Entrega da Fatura simultaneamente descaracteriza o monopólio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735120" y="4370400"/>
            <a:ext cx="7535520" cy="1399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Verdana"/>
                <a:ea typeface="Verdana"/>
              </a:rPr>
              <a:t>Benefícios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0" name="CustomShape 7"/>
          <p:cNvSpPr/>
          <p:nvPr/>
        </p:nvSpPr>
        <p:spPr>
          <a:xfrm>
            <a:off x="3645360" y="4900680"/>
            <a:ext cx="1641240" cy="68544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Verdana"/>
                <a:ea typeface="Verdana"/>
              </a:rPr>
              <a:t>Melhor gestão da entrega das contas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5402520" y="4900680"/>
            <a:ext cx="1641240" cy="68544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Verdana"/>
                <a:ea typeface="Verdana"/>
              </a:rPr>
              <a:t>Possibilidade de antecipação de receita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212" name="CustomShape 9"/>
          <p:cNvSpPr/>
          <p:nvPr/>
        </p:nvSpPr>
        <p:spPr>
          <a:xfrm>
            <a:off x="1887840" y="4900680"/>
            <a:ext cx="1641240" cy="68544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000000"/>
                </a:solidFill>
                <a:latin typeface="Verdana"/>
                <a:ea typeface="Verdana"/>
              </a:rPr>
              <a:t>Descaracterização da aplicabilidade do monopólio dos Correios</a:t>
            </a:r>
            <a:endParaRPr b="0" lang="en-US" sz="1050" spc="-1" strike="noStrike">
              <a:latin typeface="Arial"/>
            </a:endParaRPr>
          </a:p>
        </p:txBody>
      </p:sp>
      <p:grpSp>
        <p:nvGrpSpPr>
          <p:cNvPr id="213" name="Group 10"/>
          <p:cNvGrpSpPr/>
          <p:nvPr/>
        </p:nvGrpSpPr>
        <p:grpSpPr>
          <a:xfrm>
            <a:off x="6540480" y="2565360"/>
            <a:ext cx="2349000" cy="1168200"/>
            <a:chOff x="6540480" y="2565360"/>
            <a:chExt cx="2349000" cy="1168200"/>
          </a:xfrm>
        </p:grpSpPr>
        <p:sp>
          <p:nvSpPr>
            <p:cNvPr id="214" name="CustomShape 11"/>
            <p:cNvSpPr/>
            <p:nvPr/>
          </p:nvSpPr>
          <p:spPr>
            <a:xfrm>
              <a:off x="6540480" y="2565360"/>
              <a:ext cx="2349000" cy="1168200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d03f3b"/>
                </a:gs>
                <a:gs pos="100000">
                  <a:srgbClr val="ffa7a4"/>
                </a:gs>
              </a:gsLst>
              <a:lin ang="16200000"/>
            </a:gradFill>
            <a:ln>
              <a:solidFill>
                <a:srgbClr val="be4b48"/>
              </a:solidFill>
              <a:round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pic>
          <p:nvPicPr>
            <p:cNvPr id="215" name="Picture 1" descr=""/>
            <p:cNvPicPr/>
            <p:nvPr/>
          </p:nvPicPr>
          <p:blipFill>
            <a:blip r:embed="rId11"/>
            <a:stretch/>
          </p:blipFill>
          <p:spPr>
            <a:xfrm>
              <a:off x="6713640" y="2770560"/>
              <a:ext cx="1802160" cy="78912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216" name="CustomShape 12"/>
          <p:cNvSpPr/>
          <p:nvPr/>
        </p:nvSpPr>
        <p:spPr>
          <a:xfrm>
            <a:off x="8570880" y="3057120"/>
            <a:ext cx="204480" cy="218160"/>
          </a:xfrm>
          <a:prstGeom prst="actionButtonInformation">
            <a:avLst/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18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E00C7DDF-AFF9-4B03-921A-9FC7F57240DF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Arquitetura Macro da Solução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466560" y="1379520"/>
            <a:ext cx="2133360" cy="879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latin typeface="Verdana"/>
                <a:ea typeface="Verdana"/>
              </a:rPr>
              <a:t>Sistema CCS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3481560" y="1379520"/>
            <a:ext cx="2133360" cy="879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16b27"/>
              </a:gs>
              <a:gs pos="100000">
                <a:srgbClr val="6f3112"/>
              </a:gs>
            </a:gsLst>
            <a:lin ang="5400000"/>
          </a:gradFill>
          <a:ln w="9360">
            <a:solidFill>
              <a:srgbClr val="ec4e10"/>
            </a:solidFill>
            <a:round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latin typeface="Verdana"/>
                <a:ea typeface="Verdana"/>
              </a:rPr>
              <a:t>Sistema de Gestão de Leitura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6496200" y="1379520"/>
            <a:ext cx="2133360" cy="879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878"/>
              </a:gs>
              <a:gs pos="100000">
                <a:srgbClr val="003e37"/>
              </a:gs>
            </a:gsLst>
            <a:lin ang="5400000"/>
          </a:gradFill>
          <a:ln w="9360">
            <a:solidFill>
              <a:srgbClr val="00645c"/>
            </a:solidFill>
            <a:round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latin typeface="Verdana"/>
                <a:ea typeface="Verdana"/>
              </a:rPr>
              <a:t>Sistema de Campo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2" name="CustomShape 6"/>
          <p:cNvSpPr/>
          <p:nvPr/>
        </p:nvSpPr>
        <p:spPr>
          <a:xfrm>
            <a:off x="457200" y="2585880"/>
            <a:ext cx="2166480" cy="320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20000"/>
              </a:lnSpc>
              <a:spcBef>
                <a:spcPts val="241"/>
              </a:spcBef>
              <a:buClr>
                <a:srgbClr val="464847"/>
              </a:buClr>
              <a:buFont typeface="Arial"/>
              <a:buChar char="•"/>
            </a:pP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Sistema responsável pela </a:t>
            </a:r>
            <a:r>
              <a:rPr b="1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geração do pré-faturamento</a:t>
            </a: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(valor de referência e nota fiscal)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20000"/>
              </a:lnSpc>
              <a:spcBef>
                <a:spcPts val="241"/>
              </a:spcBef>
              <a:buClr>
                <a:srgbClr val="464847"/>
              </a:buClr>
              <a:buFont typeface="Arial"/>
              <a:buChar char="•"/>
            </a:pP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Sistema responsável pela </a:t>
            </a:r>
            <a:r>
              <a:rPr b="1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geração da fatura em caso de impossibilidade de geração </a:t>
            </a: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da fatura pelo Sistema de Campo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3" name="CustomShape 7"/>
          <p:cNvSpPr/>
          <p:nvPr/>
        </p:nvSpPr>
        <p:spPr>
          <a:xfrm>
            <a:off x="3522600" y="2585880"/>
            <a:ext cx="2166480" cy="320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20000"/>
              </a:lnSpc>
              <a:spcBef>
                <a:spcPts val="241"/>
              </a:spcBef>
              <a:buClr>
                <a:srgbClr val="464847"/>
              </a:buClr>
              <a:buFont typeface="Arial"/>
              <a:buChar char="•"/>
            </a:pP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Sistema para </a:t>
            </a:r>
            <a:r>
              <a:rPr b="1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gerenciamento dos serviços de leitura</a:t>
            </a: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realizados pelas empreiteiras parceiras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20000"/>
              </a:lnSpc>
              <a:spcBef>
                <a:spcPts val="241"/>
              </a:spcBef>
              <a:buClr>
                <a:srgbClr val="464847"/>
              </a:buClr>
              <a:buFont typeface="Arial"/>
              <a:buChar char="•"/>
            </a:pP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Responsável por armazenar a </a:t>
            </a:r>
            <a:r>
              <a:rPr b="1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divisão das Unidades de Leitura correspondentes para cada empreiteira</a:t>
            </a: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e quais são as Unidades Consumidoras passíveis de impressão da fatura on site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4" name="CustomShape 8"/>
          <p:cNvSpPr/>
          <p:nvPr/>
        </p:nvSpPr>
        <p:spPr>
          <a:xfrm>
            <a:off x="6469200" y="2585880"/>
            <a:ext cx="2166480" cy="320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20000"/>
              </a:lnSpc>
              <a:spcBef>
                <a:spcPts val="241"/>
              </a:spcBef>
              <a:buClr>
                <a:srgbClr val="464847"/>
              </a:buClr>
              <a:buFont typeface="Arial"/>
              <a:buChar char="•"/>
            </a:pP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Sistema responsável pela </a:t>
            </a:r>
            <a:r>
              <a:rPr b="1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entrada de dados de leitura, cálculo do faturamento e impressão da fatura</a:t>
            </a:r>
            <a:endParaRPr b="0" lang="en-US" sz="1200" spc="-1" strike="noStrike">
              <a:latin typeface="Arial"/>
            </a:endParaRPr>
          </a:p>
          <a:p>
            <a:pPr marL="216000" indent="-216000">
              <a:lnSpc>
                <a:spcPct val="120000"/>
              </a:lnSpc>
              <a:spcBef>
                <a:spcPts val="241"/>
              </a:spcBef>
              <a:buClr>
                <a:srgbClr val="464847"/>
              </a:buClr>
              <a:buFont typeface="Arial"/>
              <a:buChar char="•"/>
            </a:pP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</a:t>
            </a: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Responsável por armazenar o </a:t>
            </a:r>
            <a:r>
              <a:rPr b="1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status do faturamento on site</a:t>
            </a:r>
            <a:r>
              <a:rPr b="0" lang="pt-BR" sz="1200" spc="-1" strike="noStrike">
                <a:solidFill>
                  <a:srgbClr val="464847"/>
                </a:solidFill>
                <a:latin typeface="Verdana"/>
                <a:ea typeface="ＭＳ Ｐゴシック"/>
              </a:rPr>
              <a:t> (sucesso, erro na leitura, erro na impressão, valor de referência menor/maior que o permitido)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5" name="Line 9"/>
          <p:cNvSpPr/>
          <p:nvPr/>
        </p:nvSpPr>
        <p:spPr>
          <a:xfrm>
            <a:off x="2600280" y="1842840"/>
            <a:ext cx="880920" cy="0"/>
          </a:xfrm>
          <a:prstGeom prst="line">
            <a:avLst/>
          </a:prstGeom>
          <a:ln w="28440">
            <a:solidFill>
              <a:srgbClr val="0098cd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Line 10"/>
          <p:cNvSpPr/>
          <p:nvPr/>
        </p:nvSpPr>
        <p:spPr>
          <a:xfrm>
            <a:off x="5614920" y="1842840"/>
            <a:ext cx="880920" cy="0"/>
          </a:xfrm>
          <a:prstGeom prst="line">
            <a:avLst/>
          </a:prstGeom>
          <a:ln w="28440">
            <a:solidFill>
              <a:srgbClr val="0098cd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7" name="Group 11"/>
          <p:cNvGrpSpPr/>
          <p:nvPr/>
        </p:nvGrpSpPr>
        <p:grpSpPr>
          <a:xfrm>
            <a:off x="1162080" y="2309040"/>
            <a:ext cx="771120" cy="309960"/>
            <a:chOff x="1162080" y="2309040"/>
            <a:chExt cx="771120" cy="309960"/>
          </a:xfrm>
        </p:grpSpPr>
        <p:sp>
          <p:nvSpPr>
            <p:cNvPr id="228" name="CustomShape 12"/>
            <p:cNvSpPr/>
            <p:nvPr/>
          </p:nvSpPr>
          <p:spPr>
            <a:xfrm>
              <a:off x="1162080" y="2309040"/>
              <a:ext cx="771120" cy="3099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pic>
          <p:nvPicPr>
            <p:cNvPr id="229" name="Picture 11" descr=""/>
            <p:cNvPicPr/>
            <p:nvPr/>
          </p:nvPicPr>
          <p:blipFill>
            <a:blip r:embed="rId1"/>
            <a:stretch/>
          </p:blipFill>
          <p:spPr>
            <a:xfrm>
              <a:off x="1252440" y="2356920"/>
              <a:ext cx="576000" cy="23328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230" name="Group 13"/>
          <p:cNvGrpSpPr/>
          <p:nvPr/>
        </p:nvGrpSpPr>
        <p:grpSpPr>
          <a:xfrm>
            <a:off x="4162320" y="2309040"/>
            <a:ext cx="771120" cy="309960"/>
            <a:chOff x="4162320" y="2309040"/>
            <a:chExt cx="771120" cy="309960"/>
          </a:xfrm>
        </p:grpSpPr>
        <p:sp>
          <p:nvSpPr>
            <p:cNvPr id="231" name="CustomShape 14"/>
            <p:cNvSpPr/>
            <p:nvPr/>
          </p:nvSpPr>
          <p:spPr>
            <a:xfrm>
              <a:off x="4162320" y="2309040"/>
              <a:ext cx="771120" cy="3099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</p:sp>
        <p:pic>
          <p:nvPicPr>
            <p:cNvPr id="232" name="Picture 12" descr=""/>
            <p:cNvPicPr/>
            <p:nvPr/>
          </p:nvPicPr>
          <p:blipFill>
            <a:blip r:embed="rId2"/>
            <a:stretch/>
          </p:blipFill>
          <p:spPr>
            <a:xfrm>
              <a:off x="4352040" y="2381760"/>
              <a:ext cx="449280" cy="179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3" name="Group 15"/>
          <p:cNvGrpSpPr/>
          <p:nvPr/>
        </p:nvGrpSpPr>
        <p:grpSpPr>
          <a:xfrm>
            <a:off x="7176960" y="2309040"/>
            <a:ext cx="771120" cy="309960"/>
            <a:chOff x="7176960" y="2309040"/>
            <a:chExt cx="771120" cy="309960"/>
          </a:xfrm>
        </p:grpSpPr>
        <p:sp>
          <p:nvSpPr>
            <p:cNvPr id="234" name="CustomShape 16"/>
            <p:cNvSpPr/>
            <p:nvPr/>
          </p:nvSpPr>
          <p:spPr>
            <a:xfrm>
              <a:off x="7176960" y="2309040"/>
              <a:ext cx="771120" cy="3099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/>
          </p:style>
        </p:sp>
        <p:pic>
          <p:nvPicPr>
            <p:cNvPr id="235" name="Picture 14" descr=""/>
            <p:cNvPicPr/>
            <p:nvPr/>
          </p:nvPicPr>
          <p:blipFill>
            <a:blip r:embed="rId3"/>
            <a:stretch/>
          </p:blipFill>
          <p:spPr>
            <a:xfrm>
              <a:off x="7356960" y="2381760"/>
              <a:ext cx="449280" cy="17964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CAB50AC4-E719-487C-B834-195BB649C475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606600" y="1281240"/>
            <a:ext cx="7676640" cy="364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Verdana"/>
                <a:ea typeface="Verdana"/>
              </a:rPr>
              <a:t>Substituição do Sistema de Gestão de Leitura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38" name="Picture 3" descr=""/>
          <p:cNvPicPr/>
          <p:nvPr/>
        </p:nvPicPr>
        <p:blipFill>
          <a:blip r:embed="rId1"/>
          <a:stretch/>
        </p:blipFill>
        <p:spPr>
          <a:xfrm>
            <a:off x="2220840" y="1731960"/>
            <a:ext cx="609120" cy="475920"/>
          </a:xfrm>
          <a:prstGeom prst="rect">
            <a:avLst/>
          </a:prstGeom>
          <a:ln w="9360">
            <a:noFill/>
          </a:ln>
        </p:spPr>
      </p:pic>
      <p:pic>
        <p:nvPicPr>
          <p:cNvPr id="239" name="Picture 4" descr=""/>
          <p:cNvPicPr/>
          <p:nvPr/>
        </p:nvPicPr>
        <p:blipFill>
          <a:blip r:embed="rId2"/>
          <a:stretch/>
        </p:blipFill>
        <p:spPr>
          <a:xfrm>
            <a:off x="3020760" y="1731960"/>
            <a:ext cx="742680" cy="475920"/>
          </a:xfrm>
          <a:prstGeom prst="rect">
            <a:avLst/>
          </a:prstGeom>
          <a:ln w="9360">
            <a:noFill/>
          </a:ln>
        </p:spPr>
      </p:pic>
      <p:pic>
        <p:nvPicPr>
          <p:cNvPr id="240" name="Picture 5" descr=""/>
          <p:cNvPicPr/>
          <p:nvPr/>
        </p:nvPicPr>
        <p:blipFill>
          <a:blip r:embed="rId3"/>
          <a:stretch/>
        </p:blipFill>
        <p:spPr>
          <a:xfrm>
            <a:off x="3953880" y="1731960"/>
            <a:ext cx="628200" cy="475920"/>
          </a:xfrm>
          <a:prstGeom prst="rect">
            <a:avLst/>
          </a:prstGeom>
          <a:ln w="9360">
            <a:noFill/>
          </a:ln>
        </p:spPr>
      </p:pic>
      <p:pic>
        <p:nvPicPr>
          <p:cNvPr id="241" name="Picture 6" descr=""/>
          <p:cNvPicPr/>
          <p:nvPr/>
        </p:nvPicPr>
        <p:blipFill>
          <a:blip r:embed="rId4"/>
          <a:stretch/>
        </p:blipFill>
        <p:spPr>
          <a:xfrm>
            <a:off x="4772880" y="1731960"/>
            <a:ext cx="866520" cy="475920"/>
          </a:xfrm>
          <a:prstGeom prst="rect">
            <a:avLst/>
          </a:prstGeom>
          <a:ln w="9360">
            <a:noFill/>
          </a:ln>
        </p:spPr>
      </p:pic>
      <p:pic>
        <p:nvPicPr>
          <p:cNvPr id="242" name="Picture 7" descr=""/>
          <p:cNvPicPr/>
          <p:nvPr/>
        </p:nvPicPr>
        <p:blipFill>
          <a:blip r:embed="rId5"/>
          <a:stretch/>
        </p:blipFill>
        <p:spPr>
          <a:xfrm>
            <a:off x="5829840" y="1731960"/>
            <a:ext cx="552240" cy="475920"/>
          </a:xfrm>
          <a:prstGeom prst="rect">
            <a:avLst/>
          </a:prstGeom>
          <a:ln w="9360">
            <a:noFill/>
          </a:ln>
        </p:spPr>
      </p:pic>
      <p:pic>
        <p:nvPicPr>
          <p:cNvPr id="243" name="Picture 8" descr=""/>
          <p:cNvPicPr/>
          <p:nvPr/>
        </p:nvPicPr>
        <p:blipFill>
          <a:blip r:embed="rId6"/>
          <a:stretch/>
        </p:blipFill>
        <p:spPr>
          <a:xfrm>
            <a:off x="6572520" y="1731960"/>
            <a:ext cx="771120" cy="475920"/>
          </a:xfrm>
          <a:prstGeom prst="rect">
            <a:avLst/>
          </a:prstGeom>
          <a:ln w="9360">
            <a:noFill/>
          </a:ln>
        </p:spPr>
      </p:pic>
      <p:sp>
        <p:nvSpPr>
          <p:cNvPr id="244" name="CustomShape 3"/>
          <p:cNvSpPr/>
          <p:nvPr/>
        </p:nvSpPr>
        <p:spPr>
          <a:xfrm>
            <a:off x="606600" y="2558880"/>
            <a:ext cx="7676640" cy="364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Verdana"/>
                <a:ea typeface="Verdana"/>
              </a:rPr>
              <a:t>Onsite Billing – Piloto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45" name="Picture 7" descr=""/>
          <p:cNvPicPr/>
          <p:nvPr/>
        </p:nvPicPr>
        <p:blipFill>
          <a:blip r:embed="rId7"/>
          <a:stretch/>
        </p:blipFill>
        <p:spPr>
          <a:xfrm>
            <a:off x="5829840" y="2927520"/>
            <a:ext cx="552240" cy="47592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4"/>
          <p:cNvSpPr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Escopo do Projeto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7" name="CustomShape 5"/>
          <p:cNvSpPr/>
          <p:nvPr/>
        </p:nvSpPr>
        <p:spPr>
          <a:xfrm>
            <a:off x="606600" y="3662280"/>
            <a:ext cx="7676640" cy="364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Verdana"/>
                <a:ea typeface="Verdana"/>
              </a:rPr>
              <a:t>Clientes de Grupo B, exceto nos cenários a seguir: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8" name="CustomShape 6"/>
          <p:cNvSpPr/>
          <p:nvPr/>
        </p:nvSpPr>
        <p:spPr>
          <a:xfrm>
            <a:off x="650520" y="4048200"/>
            <a:ext cx="5122800" cy="1795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Com troca de medidor no intervalo de faturamento;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Endereço de entrega diferente do de leitura;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Consumidores sem equipamento;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Irrigantes/Aqüicultura;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Primeiro faturamento/Troca de titularidade;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Ligação provisória;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Conta por E-mail;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Liminar/descontos especiais/aposentados.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49" name="CustomShape 7"/>
          <p:cNvSpPr/>
          <p:nvPr/>
        </p:nvSpPr>
        <p:spPr>
          <a:xfrm>
            <a:off x="606600" y="1795320"/>
            <a:ext cx="1221840" cy="364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Verdana"/>
                <a:ea typeface="Verdana"/>
              </a:rPr>
              <a:t>Grupo B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50" name="Picture 2" descr=""/>
          <p:cNvPicPr/>
          <p:nvPr/>
        </p:nvPicPr>
        <p:blipFill>
          <a:blip r:embed="rId8"/>
          <a:stretch/>
        </p:blipFill>
        <p:spPr>
          <a:xfrm>
            <a:off x="7534440" y="1742400"/>
            <a:ext cx="732960" cy="475920"/>
          </a:xfrm>
          <a:prstGeom prst="rect">
            <a:avLst/>
          </a:prstGeom>
          <a:ln>
            <a:noFill/>
          </a:ln>
        </p:spPr>
      </p:pic>
      <p:sp>
        <p:nvSpPr>
          <p:cNvPr id="251" name="CustomShape 8"/>
          <p:cNvSpPr/>
          <p:nvPr/>
        </p:nvSpPr>
        <p:spPr>
          <a:xfrm>
            <a:off x="5854680" y="2256480"/>
            <a:ext cx="451080" cy="70848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3505320" y="6435720"/>
            <a:ext cx="2133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7AD4D090-13F3-4A58-8C26-5B0128036CAB}" type="slidenum">
              <a:rPr b="0" lang="en-US" sz="1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57200" y="117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98cd"/>
                </a:solidFill>
                <a:latin typeface="Verdana"/>
                <a:ea typeface="ＭＳ Ｐゴシック"/>
              </a:rPr>
              <a:t>Estratégia de Implantação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424440" y="1069560"/>
            <a:ext cx="8294400" cy="4191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55" name="Table 4"/>
          <p:cNvGraphicFramePr/>
          <p:nvPr/>
        </p:nvGraphicFramePr>
        <p:xfrm>
          <a:off x="322560" y="1101240"/>
          <a:ext cx="8498160" cy="927360"/>
        </p:xfrm>
        <a:graphic>
          <a:graphicData uri="http://schemas.openxmlformats.org/drawingml/2006/table">
            <a:tbl>
              <a:tblPr/>
              <a:tblGrid>
                <a:gridCol w="1452240"/>
                <a:gridCol w="3522960"/>
                <a:gridCol w="3522960"/>
              </a:tblGrid>
              <a:tr h="4640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2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Implementação do Novo Sistema de Leitura (Substituição ao SML)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2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Implementação do Faturamento em Campo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277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Área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Distribuidoras com CCS implementado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CPFL Jaguari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64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Equipamentos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Smartphones (Android)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Coletores Profissionais (Android*)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Impressoras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0224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Estratégia de Rollout (Preliminar)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Por empreiteira, nos 2 meses subsequentes à entrada do piloto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Por unidade de leitura, realizando inicialmente o faturamento em campo, sem entrega de conta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Por unidade de leitura, após validação de viabilidade econômica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580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 spc="-1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Premissas para Rollout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Aquisição dos Smartphones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Treinamento das empreiteiras no novo sistema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Reconfiguração do CCS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Aquisição de coletores profissionais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Aquisição de impressoras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Aquisição de bobinas de papel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Treinamento das empreiteiras no novo processo e no novo sistema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Estudo de produtividade</a:t>
                      </a:r>
                      <a:endParaRPr b="0" lang="en-US" sz="12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"/>
                      </a:pPr>
                      <a:r>
                        <a:rPr b="0" lang="pt-BR" sz="1200" spc="-1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</a:rPr>
                        <a:t>Revisão e readequação das rotas de leitura (reconfiguração do CCS)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256" name="CustomShape 5"/>
          <p:cNvSpPr/>
          <p:nvPr/>
        </p:nvSpPr>
        <p:spPr>
          <a:xfrm>
            <a:off x="378000" y="4839120"/>
            <a:ext cx="427896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050" spc="-1" strike="noStrike">
                <a:solidFill>
                  <a:srgbClr val="000000"/>
                </a:solidFill>
                <a:latin typeface="Verdana"/>
                <a:ea typeface="Verdana"/>
              </a:rPr>
              <a:t>*em estudo pelos fabricantes dos equipamentos profissionais</a:t>
            </a:r>
            <a:endParaRPr b="0" lang="en-US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5215</TotalTime>
  <Application>LibreOffice/6.4.0.3$Windows_X86_64 LibreOffice_project/b0a288ab3d2d4774cb44b62f04d5d28733ac6df8</Application>
  <Words>6358</Words>
  <Paragraphs>1065</Paragraphs>
  <Company>ACME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2009-08-07T14:48:32Z</dcterms:created>
  <dc:creator>Eric Cartman</dc:creator>
  <dc:description/>
  <dc:language>en-US</dc:language>
  <cp:lastModifiedBy/>
  <cp:lastPrinted>2009-07-21T14:47:17Z</cp:lastPrinted>
  <dcterms:modified xsi:type="dcterms:W3CDTF">2020-03-06T17:20:58Z</dcterms:modified>
  <cp:revision>282</cp:revision>
  <dc:subject/>
  <dc:title>Título da Apresentação Verdana cp24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ACME</vt:lpwstr>
  </property>
  <property fmtid="{D5CDD505-2E9C-101B-9397-08002B2CF9AE}" pid="4" name="HiddenSlides">
    <vt:i4>28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32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51</vt:i4>
  </property>
</Properties>
</file>